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media/image30.JPG" ContentType="image/jpeg"/>
  <Override PartName="/ppt/media/image35.jpg" ContentType="image/jpeg"/>
  <Override PartName="/ppt/media/image45.jpg" ContentType="image/jpeg"/>
  <Override PartName="/ppt/media/image5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1"/>
    <p:sldMasterId id="2147483672" r:id="rId2"/>
  </p:sldMasterIdLst>
  <p:notesMasterIdLst>
    <p:notesMasterId r:id="rId28"/>
  </p:notesMasterIdLst>
  <p:sldIdLst>
    <p:sldId id="587" r:id="rId3"/>
    <p:sldId id="390" r:id="rId4"/>
    <p:sldId id="328" r:id="rId5"/>
    <p:sldId id="810" r:id="rId6"/>
    <p:sldId id="804" r:id="rId7"/>
    <p:sldId id="330" r:id="rId8"/>
    <p:sldId id="276" r:id="rId9"/>
    <p:sldId id="808" r:id="rId10"/>
    <p:sldId id="326" r:id="rId11"/>
    <p:sldId id="287" r:id="rId12"/>
    <p:sldId id="331" r:id="rId13"/>
    <p:sldId id="314" r:id="rId14"/>
    <p:sldId id="320" r:id="rId15"/>
    <p:sldId id="285" r:id="rId16"/>
    <p:sldId id="302" r:id="rId17"/>
    <p:sldId id="303" r:id="rId18"/>
    <p:sldId id="292" r:id="rId19"/>
    <p:sldId id="269" r:id="rId20"/>
    <p:sldId id="258" r:id="rId21"/>
    <p:sldId id="291" r:id="rId22"/>
    <p:sldId id="267" r:id="rId23"/>
    <p:sldId id="282" r:id="rId24"/>
    <p:sldId id="295" r:id="rId25"/>
    <p:sldId id="806" r:id="rId26"/>
    <p:sldId id="8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0A0A"/>
    <a:srgbClr val="00B050"/>
    <a:srgbClr val="016FB7"/>
    <a:srgbClr val="5B9BD5"/>
    <a:srgbClr val="FF0000"/>
    <a:srgbClr val="FF9999"/>
    <a:srgbClr val="30A5F0"/>
    <a:srgbClr val="99D870"/>
    <a:srgbClr val="79B351"/>
    <a:srgbClr val="FFC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79044" autoAdjust="0"/>
  </p:normalViewPr>
  <p:slideViewPr>
    <p:cSldViewPr snapToGrid="0">
      <p:cViewPr varScale="1">
        <p:scale>
          <a:sx n="98" d="100"/>
          <a:sy n="98" d="100"/>
        </p:scale>
        <p:origin x="498" y="72"/>
      </p:cViewPr>
      <p:guideLst/>
    </p:cSldViewPr>
  </p:slideViewPr>
  <p:notesTextViewPr>
    <p:cViewPr>
      <p:scale>
        <a:sx n="3" d="2"/>
        <a:sy n="3" d="2"/>
      </p:scale>
      <p:origin x="0" y="0"/>
    </p:cViewPr>
  </p:notesTextViewPr>
  <p:sorterViewPr>
    <p:cViewPr varScale="1">
      <p:scale>
        <a:sx n="100" d="100"/>
        <a:sy n="100" d="100"/>
      </p:scale>
      <p:origin x="0" y="-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2603D-BDA9-432C-B72B-849379635BEF}" type="datetimeFigureOut">
              <a:rPr lang="en-AU" smtClean="0"/>
              <a:t>21/07/2023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3746F1-F469-4F44-BA7A-658F6BB61583}" type="slidenum">
              <a:rPr lang="en-AU" smtClean="0"/>
              <a:t>‹#›</a:t>
            </a:fld>
            <a:endParaRPr lang="en-AU"/>
          </a:p>
        </p:txBody>
      </p:sp>
    </p:spTree>
    <p:extLst>
      <p:ext uri="{BB962C8B-B14F-4D97-AF65-F5344CB8AC3E}">
        <p14:creationId xmlns:p14="http://schemas.microsoft.com/office/powerpoint/2010/main" val="72876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646A80-3359-4696-8E62-8234F365CFE7}"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9" name="Rectangle 2"/>
          <p:cNvSpPr>
            <a:spLocks noGrp="1" noRot="1" noChangeAspect="1" noChangeArrowheads="1" noTextEdit="1"/>
          </p:cNvSpPr>
          <p:nvPr>
            <p:ph type="sldImg"/>
          </p:nvPr>
        </p:nvSpPr>
        <p:spPr>
          <a:xfrm>
            <a:off x="457200" y="720725"/>
            <a:ext cx="6400800" cy="3600450"/>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endParaRPr lang="en-AU" baseline="0" dirty="0"/>
          </a:p>
          <a:p>
            <a:r>
              <a:rPr lang="en-AU" baseline="0" dirty="0"/>
              <a:t>Program for today…..</a:t>
            </a:r>
          </a:p>
          <a:p>
            <a:endParaRPr lang="en-AU" baseline="0" dirty="0"/>
          </a:p>
          <a:p>
            <a:endParaRPr lang="en-US" dirty="0"/>
          </a:p>
        </p:txBody>
      </p:sp>
    </p:spTree>
    <p:extLst>
      <p:ext uri="{BB962C8B-B14F-4D97-AF65-F5344CB8AC3E}">
        <p14:creationId xmlns:p14="http://schemas.microsoft.com/office/powerpoint/2010/main" val="80034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9C1EDD-1236-3645-BF27-2A450BDC57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193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646A80-3359-4696-8E62-8234F365CFE7}"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9" name="Rectangle 2"/>
          <p:cNvSpPr>
            <a:spLocks noGrp="1" noRot="1" noChangeAspect="1" noChangeArrowheads="1" noTextEdit="1"/>
          </p:cNvSpPr>
          <p:nvPr>
            <p:ph type="sldImg"/>
          </p:nvPr>
        </p:nvSpPr>
        <p:spPr>
          <a:xfrm>
            <a:off x="457200" y="720725"/>
            <a:ext cx="6400800" cy="3600450"/>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r>
              <a:rPr lang="en-AU" dirty="0"/>
              <a:t>Excuse our Director Steve</a:t>
            </a:r>
            <a:r>
              <a:rPr lang="en-AU" baseline="0" dirty="0"/>
              <a:t> who is unfortunately ill and cannot be here….</a:t>
            </a:r>
          </a:p>
          <a:p>
            <a:endParaRPr lang="en-AU" baseline="0" dirty="0"/>
          </a:p>
          <a:p>
            <a:r>
              <a:rPr lang="en-AU" baseline="0" dirty="0"/>
              <a:t>Program for today…..</a:t>
            </a:r>
          </a:p>
          <a:p>
            <a:endParaRPr lang="en-AU" baseline="0" dirty="0"/>
          </a:p>
          <a:p>
            <a:r>
              <a:rPr lang="en-AU" baseline="0" dirty="0"/>
              <a:t>Step a back a bit and tell you what we are all about……</a:t>
            </a:r>
            <a:endParaRPr lang="en-AU" dirty="0"/>
          </a:p>
          <a:p>
            <a:endParaRPr lang="en-US" dirty="0"/>
          </a:p>
        </p:txBody>
      </p:sp>
    </p:spTree>
    <p:extLst>
      <p:ext uri="{BB962C8B-B14F-4D97-AF65-F5344CB8AC3E}">
        <p14:creationId xmlns:p14="http://schemas.microsoft.com/office/powerpoint/2010/main" val="269990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52400"/>
            <a:ext cx="9753600" cy="1219200"/>
          </a:xfrm>
        </p:spPr>
        <p:txBody>
          <a:bodyPr/>
          <a:lstStyle>
            <a:lvl1pPr>
              <a:defRPr>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2133600" y="1600200"/>
            <a:ext cx="9855200" cy="4419600"/>
          </a:xfrm>
        </p:spPr>
        <p:txBody>
          <a:bodyPr/>
          <a:lstStyle>
            <a:lvl1pPr marL="457200" indent="-457200" algn="l">
              <a:buFont typeface="Arial" pitchFamily="34" charset="0"/>
              <a:buChar char="•"/>
              <a:defRPr/>
            </a:lvl1pPr>
            <a:lvl2pPr marL="457200" indent="-457200" algn="l">
              <a:buFont typeface="Arial" pitchFamily="34" charset="0"/>
              <a:buChar char="•"/>
              <a:defRPr/>
            </a:lvl2pPr>
            <a:lvl3pPr marL="457200" indent="-457200" algn="l">
              <a:buFont typeface="Arial" pitchFamily="34" charset="0"/>
              <a:buChar char="•"/>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 Click to edit Master subtitle style</a:t>
            </a:r>
          </a:p>
          <a:p>
            <a:pPr lvl="1"/>
            <a:r>
              <a:rPr lang="en-US" dirty="0"/>
              <a:t> </a:t>
            </a:r>
          </a:p>
          <a:p>
            <a:pPr lvl="2"/>
            <a:endParaRPr lang="en-US" dirty="0"/>
          </a:p>
        </p:txBody>
      </p:sp>
      <p:sp>
        <p:nvSpPr>
          <p:cNvPr id="4" name="Slide Number Placeholder 3"/>
          <p:cNvSpPr>
            <a:spLocks noGrp="1"/>
          </p:cNvSpPr>
          <p:nvPr>
            <p:ph type="sldNum" sz="quarter" idx="10"/>
          </p:nvPr>
        </p:nvSpPr>
        <p:spPr/>
        <p:txBody>
          <a:bodyPr/>
          <a:lstStyle>
            <a:lvl1pPr>
              <a:defRPr/>
            </a:lvl1pPr>
          </a:lstStyle>
          <a:p>
            <a:fld id="{9796AA8F-0EEF-4188-80D0-BF703F051147}" type="slidenum">
              <a:rPr lang="en-US"/>
              <a:pPr/>
              <a:t>‹#›</a:t>
            </a:fld>
            <a:endParaRPr lang="en-US" dirty="0"/>
          </a:p>
        </p:txBody>
      </p:sp>
    </p:spTree>
    <p:extLst>
      <p:ext uri="{BB962C8B-B14F-4D97-AF65-F5344CB8AC3E}">
        <p14:creationId xmlns:p14="http://schemas.microsoft.com/office/powerpoint/2010/main" val="2614185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AA6B5A48-2585-4438-BC95-741BCDCBD32B}" type="slidenum">
              <a:rPr lang="en-US"/>
              <a:pPr/>
              <a:t>‹#›</a:t>
            </a:fld>
            <a:endParaRPr lang="en-US" dirty="0"/>
          </a:p>
        </p:txBody>
      </p:sp>
    </p:spTree>
    <p:extLst>
      <p:ext uri="{BB962C8B-B14F-4D97-AF65-F5344CB8AC3E}">
        <p14:creationId xmlns:p14="http://schemas.microsoft.com/office/powerpoint/2010/main" val="4115896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7200" y="1295400"/>
            <a:ext cx="23368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36800" y="1295400"/>
            <a:ext cx="6807200"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D0D4BBA-F0F8-4E1F-82A1-501444FFF018}" type="slidenum">
              <a:rPr lang="en-US"/>
              <a:pPr/>
              <a:t>‹#›</a:t>
            </a:fld>
            <a:endParaRPr lang="en-US" dirty="0"/>
          </a:p>
        </p:txBody>
      </p:sp>
    </p:spTree>
    <p:extLst>
      <p:ext uri="{BB962C8B-B14F-4D97-AF65-F5344CB8AC3E}">
        <p14:creationId xmlns:p14="http://schemas.microsoft.com/office/powerpoint/2010/main" val="1351601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7720" y="2083985"/>
            <a:ext cx="9154160" cy="86177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15440" y="3764619"/>
            <a:ext cx="75387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18181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69689"/>
            <a:ext cx="12192000" cy="742917"/>
          </a:xfrm>
          <a:prstGeom prst="rect">
            <a:avLst/>
          </a:prstGeom>
          <a:blipFill>
            <a:blip r:embed="rId2" cstate="print"/>
            <a:stretch>
              <a:fillRect/>
            </a:stretch>
          </a:blipFill>
        </p:spPr>
        <p:txBody>
          <a:bodyPr wrap="square" lIns="0" tIns="0" rIns="0" bIns="0" rtlCol="0"/>
          <a:lstStyle/>
          <a:p>
            <a:endParaRPr sz="1600"/>
          </a:p>
        </p:txBody>
      </p:sp>
      <p:sp>
        <p:nvSpPr>
          <p:cNvPr id="2" name="Holder 2"/>
          <p:cNvSpPr>
            <a:spLocks noGrp="1"/>
          </p:cNvSpPr>
          <p:nvPr>
            <p:ph type="title"/>
          </p:nvPr>
        </p:nvSpPr>
        <p:spPr>
          <a:xfrm>
            <a:off x="1420113" y="1900146"/>
            <a:ext cx="7929372" cy="766044"/>
          </a:xfrm>
        </p:spPr>
        <p:txBody>
          <a:bodyPr lIns="0" tIns="0" rIns="0" bIns="0"/>
          <a:lstStyle>
            <a:lvl1pPr>
              <a:defRPr sz="4978"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1000" y="6559918"/>
            <a:ext cx="2477008" cy="123110"/>
          </a:xfrm>
        </p:spPr>
        <p:txBody>
          <a:bodyPr lIns="0" tIns="0" rIns="0" bIns="0"/>
          <a:lstStyle>
            <a:lvl1pPr algn="l">
              <a:defRPr sz="800">
                <a:solidFill>
                  <a:schemeClr val="tx1">
                    <a:tint val="75000"/>
                  </a:schemeClr>
                </a:solidFill>
              </a:defRPr>
            </a:lvl1pPr>
          </a:lstStyle>
          <a:p>
            <a:fld id="{1D8BD707-D9CF-40AE-B4C6-C98DA3205C09}" type="datetimeFigureOut">
              <a:rPr lang="en-US" smtClean="0"/>
              <a:pPr/>
              <a:t>7/21/2023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906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420113" y="1900146"/>
            <a:ext cx="7929372" cy="766044"/>
          </a:xfrm>
        </p:spPr>
        <p:txBody>
          <a:bodyPr lIns="0" tIns="0" rIns="0" bIns="0"/>
          <a:lstStyle>
            <a:lvl1pPr>
              <a:defRPr sz="4978" b="0" i="0">
                <a:solidFill>
                  <a:schemeClr val="bg1"/>
                </a:solidFill>
                <a:latin typeface="Arial"/>
                <a:cs typeface="Arial"/>
              </a:defRPr>
            </a:lvl1pPr>
          </a:lstStyle>
          <a:p>
            <a:endParaRPr/>
          </a:p>
        </p:txBody>
      </p:sp>
      <p:sp>
        <p:nvSpPr>
          <p:cNvPr id="3" name="Holder 3"/>
          <p:cNvSpPr>
            <a:spLocks noGrp="1"/>
          </p:cNvSpPr>
          <p:nvPr>
            <p:ph sz="half" idx="2"/>
          </p:nvPr>
        </p:nvSpPr>
        <p:spPr>
          <a:xfrm>
            <a:off x="538480" y="1546183"/>
            <a:ext cx="4684776"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46344" y="1546183"/>
            <a:ext cx="4684776"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95041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14400" y="6705600"/>
            <a:ext cx="3094354" cy="14901"/>
          </a:xfrm>
          <a:prstGeom prst="rect">
            <a:avLst/>
          </a:prstGeom>
          <a:blipFill>
            <a:blip r:embed="rId2" cstate="print"/>
            <a:stretch>
              <a:fillRect/>
            </a:stretch>
          </a:blipFill>
        </p:spPr>
        <p:txBody>
          <a:bodyPr wrap="square" lIns="0" tIns="0" rIns="0" bIns="0" rtlCol="0"/>
          <a:lstStyle/>
          <a:p>
            <a:endParaRPr sz="1600"/>
          </a:p>
        </p:txBody>
      </p:sp>
      <p:sp>
        <p:nvSpPr>
          <p:cNvPr id="17" name="bk object 17"/>
          <p:cNvSpPr/>
          <p:nvPr/>
        </p:nvSpPr>
        <p:spPr>
          <a:xfrm>
            <a:off x="0" y="21598"/>
            <a:ext cx="12192000" cy="6858000"/>
          </a:xfrm>
          <a:prstGeom prst="rect">
            <a:avLst/>
          </a:prstGeom>
          <a:blipFill>
            <a:blip r:embed="rId3" cstate="print"/>
            <a:stretch>
              <a:fillRect/>
            </a:stretch>
          </a:blipFill>
        </p:spPr>
        <p:txBody>
          <a:bodyPr wrap="square" lIns="0" tIns="0" rIns="0" bIns="0" rtlCol="0"/>
          <a:lstStyle/>
          <a:p>
            <a:endParaRPr sz="1600"/>
          </a:p>
        </p:txBody>
      </p:sp>
      <p:sp>
        <p:nvSpPr>
          <p:cNvPr id="2" name="Holder 2"/>
          <p:cNvSpPr>
            <a:spLocks noGrp="1"/>
          </p:cNvSpPr>
          <p:nvPr>
            <p:ph type="title"/>
          </p:nvPr>
        </p:nvSpPr>
        <p:spPr>
          <a:xfrm>
            <a:off x="1420113" y="1900146"/>
            <a:ext cx="7929372" cy="766044"/>
          </a:xfrm>
        </p:spPr>
        <p:txBody>
          <a:bodyPr lIns="0" tIns="0" rIns="0" bIns="0"/>
          <a:lstStyle>
            <a:lvl1pPr>
              <a:defRPr sz="4978"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28477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16555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0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5278968" y="0"/>
            <a:ext cx="6913033" cy="6858000"/>
          </a:xfrm>
          <a:solidFill>
            <a:schemeClr val="bg2"/>
          </a:solidFill>
        </p:spPr>
        <p:txBody>
          <a:bodyPr/>
          <a:lstStyle>
            <a:lvl1pPr marL="0" indent="0">
              <a:buNone/>
              <a:defRPr>
                <a:latin typeface="Century Gothic" panose="020B0502020202020204" pitchFamily="34" charset="0"/>
              </a:defRPr>
            </a:lvl1pPr>
          </a:lstStyle>
          <a:p>
            <a:r>
              <a:rPr lang="en-GB"/>
              <a:t>Click icon to add picture</a:t>
            </a:r>
            <a:endParaRPr lang="en-US" dirty="0"/>
          </a:p>
        </p:txBody>
      </p:sp>
      <p:sp>
        <p:nvSpPr>
          <p:cNvPr id="14" name="Picture Placeholder 11">
            <a:extLst>
              <a:ext uri="{FF2B5EF4-FFF2-40B4-BE49-F238E27FC236}">
                <a16:creationId xmlns:a16="http://schemas.microsoft.com/office/drawing/2014/main" id="{A53DAFA9-4CF7-C148-A156-394017C9E47A}"/>
              </a:ext>
            </a:extLst>
          </p:cNvPr>
          <p:cNvSpPr>
            <a:spLocks noGrp="1"/>
          </p:cNvSpPr>
          <p:nvPr>
            <p:ph type="pic" sz="quarter" idx="17"/>
          </p:nvPr>
        </p:nvSpPr>
        <p:spPr>
          <a:xfrm>
            <a:off x="5278967" y="1196976"/>
            <a:ext cx="1921933" cy="5661024"/>
          </a:xfrm>
          <a:solidFill>
            <a:schemeClr val="bg1"/>
          </a:solidFill>
        </p:spPr>
        <p:txBody>
          <a:bodyPr/>
          <a:lstStyle>
            <a:lvl1pPr marL="0" indent="0">
              <a:buNone/>
              <a:defRPr>
                <a:noFill/>
              </a:defRPr>
            </a:lvl1pPr>
          </a:lstStyle>
          <a:p>
            <a:r>
              <a:rPr lang="en-GB" dirty="0"/>
              <a:t>Click icon to add picture</a:t>
            </a:r>
            <a:endParaRPr lang="en-US" dirty="0"/>
          </a:p>
        </p:txBody>
      </p:sp>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6864351" y="2181602"/>
            <a:ext cx="6527800" cy="4760912"/>
          </a:xfrm>
          <a:noFill/>
        </p:spPr>
        <p:txBody>
          <a:bodyPr lIns="251999" tIns="180000" rIns="251999" bIns="180000" anchor="t">
            <a:normAutofit/>
          </a:bodyPr>
          <a:lstStyle>
            <a:lvl1pPr algn="l">
              <a:defRPr sz="4000" b="1" i="0">
                <a:solidFill>
                  <a:schemeClr val="tx1"/>
                </a:solidFill>
                <a:latin typeface="Century Gothic" panose="020B0502020202020204" pitchFamily="34" charset="0"/>
              </a:defRPr>
            </a:lvl1pPr>
          </a:lstStyle>
          <a:p>
            <a:r>
              <a:rPr lang="en-GB" dirty="0"/>
              <a:t>Lorem ipsum</a:t>
            </a:r>
            <a:br>
              <a:rPr lang="en-GB" dirty="0"/>
            </a:br>
            <a:endParaRPr lang="en-US" dirty="0"/>
          </a:p>
        </p:txBody>
      </p:sp>
      <p:sp>
        <p:nvSpPr>
          <p:cNvPr id="12" name="Picture Placeholder 11">
            <a:extLst>
              <a:ext uri="{FF2B5EF4-FFF2-40B4-BE49-F238E27FC236}">
                <a16:creationId xmlns:a16="http://schemas.microsoft.com/office/drawing/2014/main" id="{F5A24778-6C1F-CD4D-ACE9-167A24C330AF}"/>
              </a:ext>
            </a:extLst>
          </p:cNvPr>
          <p:cNvSpPr>
            <a:spLocks noGrp="1"/>
          </p:cNvSpPr>
          <p:nvPr>
            <p:ph type="pic" sz="quarter" idx="15"/>
          </p:nvPr>
        </p:nvSpPr>
        <p:spPr>
          <a:xfrm>
            <a:off x="5278967" y="1200153"/>
            <a:ext cx="1921933" cy="251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3" name="Picture Placeholder 11">
            <a:extLst>
              <a:ext uri="{FF2B5EF4-FFF2-40B4-BE49-F238E27FC236}">
                <a16:creationId xmlns:a16="http://schemas.microsoft.com/office/drawing/2014/main" id="{E4D25BED-3B8D-2D4D-BD5F-3306860F4A80}"/>
              </a:ext>
            </a:extLst>
          </p:cNvPr>
          <p:cNvSpPr>
            <a:spLocks noGrp="1"/>
          </p:cNvSpPr>
          <p:nvPr>
            <p:ph type="pic" sz="quarter" idx="16" hasCustomPrompt="1"/>
          </p:nvPr>
        </p:nvSpPr>
        <p:spPr>
          <a:xfrm>
            <a:off x="6864351" y="1196976"/>
            <a:ext cx="335999" cy="3279363"/>
          </a:xfrm>
          <a:solidFill>
            <a:schemeClr val="tx2"/>
          </a:solidFill>
        </p:spPr>
        <p:txBody>
          <a:bodyPr/>
          <a:lstStyle>
            <a:lvl1pPr marL="0" indent="0">
              <a:buNone/>
              <a:defRPr>
                <a:noFill/>
              </a:defRPr>
            </a:lvl1pPr>
          </a:lstStyle>
          <a:p>
            <a:r>
              <a:rPr lang="en-US" dirty="0"/>
              <a:t> </a:t>
            </a:r>
          </a:p>
        </p:txBody>
      </p:sp>
    </p:spTree>
    <p:extLst>
      <p:ext uri="{BB962C8B-B14F-4D97-AF65-F5344CB8AC3E}">
        <p14:creationId xmlns:p14="http://schemas.microsoft.com/office/powerpoint/2010/main" val="4229185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898A-FFBD-1441-A7AD-550E48FE61C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3671FD1-EB62-934B-A4FE-370125234C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5FBFF83-A5AC-FB4E-9927-A60B794B8EB9}"/>
              </a:ext>
            </a:extLst>
          </p:cNvPr>
          <p:cNvSpPr>
            <a:spLocks noGrp="1"/>
          </p:cNvSpPr>
          <p:nvPr>
            <p:ph type="dt" sz="half" idx="10"/>
          </p:nvPr>
        </p:nvSpPr>
        <p:spPr/>
        <p:txBody>
          <a:bodyPr/>
          <a:lstStyle/>
          <a:p>
            <a:fld id="{4DA2E7E4-F7F4-CB47-ADD4-C94CB780C139}" type="datetimeFigureOut">
              <a:rPr lang="en-GB" smtClean="0"/>
              <a:t>21/07/2023</a:t>
            </a:fld>
            <a:endParaRPr lang="en-GB"/>
          </a:p>
        </p:txBody>
      </p:sp>
      <p:sp>
        <p:nvSpPr>
          <p:cNvPr id="5" name="Footer Placeholder 4">
            <a:extLst>
              <a:ext uri="{FF2B5EF4-FFF2-40B4-BE49-F238E27FC236}">
                <a16:creationId xmlns:a16="http://schemas.microsoft.com/office/drawing/2014/main" id="{A08F5DD6-AD05-1A40-AB13-3FAE90D17A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2BD84C-78FE-614D-9A8E-1DAB0F52D391}"/>
              </a:ext>
            </a:extLst>
          </p:cNvPr>
          <p:cNvSpPr>
            <a:spLocks noGrp="1"/>
          </p:cNvSpPr>
          <p:nvPr>
            <p:ph type="sldNum" sz="quarter" idx="12"/>
          </p:nvPr>
        </p:nvSpPr>
        <p:spPr/>
        <p:txBody>
          <a:bodyPr/>
          <a:lstStyle/>
          <a:p>
            <a:fld id="{6A643BDB-27E0-F944-AFEE-80FC627E7039}" type="slidenum">
              <a:rPr lang="en-GB" smtClean="0"/>
              <a:t>‹#›</a:t>
            </a:fld>
            <a:endParaRPr lang="en-GB"/>
          </a:p>
        </p:txBody>
      </p:sp>
    </p:spTree>
    <p:extLst>
      <p:ext uri="{BB962C8B-B14F-4D97-AF65-F5344CB8AC3E}">
        <p14:creationId xmlns:p14="http://schemas.microsoft.com/office/powerpoint/2010/main" val="164829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23C8A78-0270-40B7-BCC7-6255CC38CBAC}" type="slidenum">
              <a:rPr lang="en-US"/>
              <a:pPr/>
              <a:t>‹#›</a:t>
            </a:fld>
            <a:endParaRPr lang="en-US" dirty="0"/>
          </a:p>
        </p:txBody>
      </p:sp>
    </p:spTree>
    <p:extLst>
      <p:ext uri="{BB962C8B-B14F-4D97-AF65-F5344CB8AC3E}">
        <p14:creationId xmlns:p14="http://schemas.microsoft.com/office/powerpoint/2010/main" val="893544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CF657353-6977-4287-B6DE-073D6E44CFB3}" type="slidenum">
              <a:rPr lang="en-US"/>
              <a:pPr/>
              <a:t>‹#›</a:t>
            </a:fld>
            <a:endParaRPr lang="en-US" dirty="0"/>
          </a:p>
        </p:txBody>
      </p:sp>
    </p:spTree>
    <p:extLst>
      <p:ext uri="{BB962C8B-B14F-4D97-AF65-F5344CB8AC3E}">
        <p14:creationId xmlns:p14="http://schemas.microsoft.com/office/powerpoint/2010/main" val="210936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149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67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7C83334B-188D-4661-839E-DE52857FD8C0}" type="slidenum">
              <a:rPr lang="en-US"/>
              <a:pPr/>
              <a:t>‹#›</a:t>
            </a:fld>
            <a:endParaRPr lang="en-US" dirty="0"/>
          </a:p>
        </p:txBody>
      </p:sp>
    </p:spTree>
    <p:extLst>
      <p:ext uri="{BB962C8B-B14F-4D97-AF65-F5344CB8AC3E}">
        <p14:creationId xmlns:p14="http://schemas.microsoft.com/office/powerpoint/2010/main" val="359573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F67A4ACA-1098-4588-A615-4501844F54E9}" type="slidenum">
              <a:rPr lang="en-US"/>
              <a:pPr/>
              <a:t>‹#›</a:t>
            </a:fld>
            <a:endParaRPr lang="en-US" dirty="0"/>
          </a:p>
        </p:txBody>
      </p:sp>
    </p:spTree>
    <p:extLst>
      <p:ext uri="{BB962C8B-B14F-4D97-AF65-F5344CB8AC3E}">
        <p14:creationId xmlns:p14="http://schemas.microsoft.com/office/powerpoint/2010/main" val="2097710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86909C4F-842F-4A8A-80F8-B8D848BFC34F}" type="slidenum">
              <a:rPr lang="en-US"/>
              <a:pPr/>
              <a:t>‹#›</a:t>
            </a:fld>
            <a:endParaRPr lang="en-US" dirty="0"/>
          </a:p>
        </p:txBody>
      </p:sp>
    </p:spTree>
    <p:extLst>
      <p:ext uri="{BB962C8B-B14F-4D97-AF65-F5344CB8AC3E}">
        <p14:creationId xmlns:p14="http://schemas.microsoft.com/office/powerpoint/2010/main" val="2682768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EEB1890-6F31-4265-A4DE-765436E392B5}" type="slidenum">
              <a:rPr lang="en-US"/>
              <a:pPr/>
              <a:t>‹#›</a:t>
            </a:fld>
            <a:endParaRPr lang="en-US" dirty="0"/>
          </a:p>
        </p:txBody>
      </p:sp>
    </p:spTree>
    <p:extLst>
      <p:ext uri="{BB962C8B-B14F-4D97-AF65-F5344CB8AC3E}">
        <p14:creationId xmlns:p14="http://schemas.microsoft.com/office/powerpoint/2010/main" val="485014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D86AB73E-A5C1-4F48-855D-0D1759973E5F}" type="slidenum">
              <a:rPr lang="en-US"/>
              <a:pPr/>
              <a:t>‹#›</a:t>
            </a:fld>
            <a:endParaRPr lang="en-US" dirty="0"/>
          </a:p>
        </p:txBody>
      </p:sp>
    </p:spTree>
    <p:extLst>
      <p:ext uri="{BB962C8B-B14F-4D97-AF65-F5344CB8AC3E}">
        <p14:creationId xmlns:p14="http://schemas.microsoft.com/office/powerpoint/2010/main" val="223219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8CBFB81-5BAB-411E-8B75-F35F97AC1606}" type="slidenum">
              <a:rPr lang="en-US"/>
              <a:pPr/>
              <a:t>‹#›</a:t>
            </a:fld>
            <a:endParaRPr lang="en-US" dirty="0"/>
          </a:p>
        </p:txBody>
      </p:sp>
    </p:spTree>
    <p:extLst>
      <p:ext uri="{BB962C8B-B14F-4D97-AF65-F5344CB8AC3E}">
        <p14:creationId xmlns:p14="http://schemas.microsoft.com/office/powerpoint/2010/main" val="56075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jpeg"/><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3B96EC26-16CE-4D63-B4E6-CC88EE73D561}" type="slidenum">
              <a:rPr lang="en-US"/>
              <a:pPr/>
              <a:t>‹#›</a:t>
            </a:fld>
            <a:endParaRPr lang="en-US" dirty="0"/>
          </a:p>
        </p:txBody>
      </p:sp>
      <p:pic>
        <p:nvPicPr>
          <p:cNvPr id="57351" name="Picture 7" descr="Circles"/>
          <p:cNvPicPr>
            <a:picLocks noChangeAspect="1" noChangeArrowheads="1"/>
          </p:cNvPicPr>
          <p:nvPr/>
        </p:nvPicPr>
        <p:blipFill>
          <a:blip r:embed="rId13" cstate="print">
            <a:lum bright="-24000" contrast="-30000"/>
          </a:blip>
          <a:srcRect l="23689" r="4124"/>
          <a:stretch>
            <a:fillRect/>
          </a:stretch>
        </p:blipFill>
        <p:spPr bwMode="auto">
          <a:xfrm>
            <a:off x="5080000" y="0"/>
            <a:ext cx="7112000" cy="5543550"/>
          </a:xfrm>
          <a:prstGeom prst="rect">
            <a:avLst/>
          </a:prstGeom>
          <a:noFill/>
          <a:ln w="9525">
            <a:noFill/>
            <a:miter lim="800000"/>
            <a:headEnd/>
            <a:tailEnd/>
          </a:ln>
        </p:spPr>
      </p:pic>
      <p:sp>
        <p:nvSpPr>
          <p:cNvPr id="6" name="Rectangle 5"/>
          <p:cNvSpPr/>
          <p:nvPr/>
        </p:nvSpPr>
        <p:spPr>
          <a:xfrm>
            <a:off x="0" y="0"/>
            <a:ext cx="2133600" cy="6858000"/>
          </a:xfrm>
          <a:prstGeom prst="rect">
            <a:avLst/>
          </a:prstGeom>
          <a:gradFill flip="none" rotWithShape="1">
            <a:gsLst>
              <a:gs pos="0">
                <a:srgbClr val="336699">
                  <a:tint val="66000"/>
                  <a:satMod val="160000"/>
                </a:srgbClr>
              </a:gs>
              <a:gs pos="50000">
                <a:srgbClr val="336699">
                  <a:tint val="44500"/>
                  <a:satMod val="160000"/>
                </a:srgbClr>
              </a:gs>
              <a:gs pos="100000">
                <a:srgbClr val="336699">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pic>
        <p:nvPicPr>
          <p:cNvPr id="57354" name="Picture 7" descr="CET Logo Circles"/>
          <p:cNvPicPr>
            <a:picLocks noChangeAspect="1" noChangeArrowheads="1"/>
          </p:cNvPicPr>
          <p:nvPr/>
        </p:nvPicPr>
        <p:blipFill>
          <a:blip r:embed="rId14" cstate="print">
            <a:lum bright="100000" contrast="-100000"/>
          </a:blip>
          <a:srcRect/>
          <a:stretch>
            <a:fillRect/>
          </a:stretch>
        </p:blipFill>
        <p:spPr bwMode="auto">
          <a:xfrm>
            <a:off x="3661834" y="258764"/>
            <a:ext cx="8326967" cy="2179637"/>
          </a:xfrm>
          <a:prstGeom prst="rect">
            <a:avLst/>
          </a:prstGeom>
          <a:noFill/>
          <a:ln w="9525">
            <a:noFill/>
            <a:miter lim="800000"/>
            <a:headEnd/>
            <a:tailEnd/>
          </a:ln>
        </p:spPr>
      </p:pic>
      <p:sp>
        <p:nvSpPr>
          <p:cNvPr id="57357" name="Rectangle 2"/>
          <p:cNvSpPr>
            <a:spLocks noGrp="1" noChangeArrowheads="1"/>
          </p:cNvSpPr>
          <p:nvPr>
            <p:ph type="title"/>
          </p:nvPr>
        </p:nvSpPr>
        <p:spPr bwMode="auto">
          <a:xfrm>
            <a:off x="2336800" y="1295400"/>
            <a:ext cx="9347200" cy="2057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7358" name="Rectangle 3"/>
          <p:cNvSpPr>
            <a:spLocks noGrp="1" noChangeArrowheads="1"/>
          </p:cNvSpPr>
          <p:nvPr>
            <p:ph type="body" idx="1"/>
          </p:nvPr>
        </p:nvSpPr>
        <p:spPr bwMode="auto">
          <a:xfrm>
            <a:off x="3149600" y="4419600"/>
            <a:ext cx="84328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pic>
        <p:nvPicPr>
          <p:cNvPr id="12" name="Picture 8" descr="Logo_CurtinUni_CMYK.jpg"/>
          <p:cNvPicPr>
            <a:picLocks noChangeAspect="1"/>
          </p:cNvPicPr>
          <p:nvPr userDrawn="1"/>
        </p:nvPicPr>
        <p:blipFill>
          <a:blip r:embed="rId15" cstate="print"/>
          <a:srcRect/>
          <a:stretch>
            <a:fillRect/>
          </a:stretch>
        </p:blipFill>
        <p:spPr bwMode="auto">
          <a:xfrm>
            <a:off x="1" y="5980114"/>
            <a:ext cx="2120900" cy="268287"/>
          </a:xfrm>
          <a:prstGeom prst="rect">
            <a:avLst/>
          </a:prstGeom>
          <a:noFill/>
          <a:ln w="9525">
            <a:noFill/>
            <a:miter lim="800000"/>
            <a:headEnd/>
            <a:tailEnd/>
          </a:ln>
        </p:spPr>
      </p:pic>
      <p:pic>
        <p:nvPicPr>
          <p:cNvPr id="13" name="Picture 8" descr="Block PMS_with tag 190210 JPEG.jpg"/>
          <p:cNvPicPr>
            <a:picLocks noChangeAspect="1"/>
          </p:cNvPicPr>
          <p:nvPr userDrawn="1"/>
        </p:nvPicPr>
        <p:blipFill>
          <a:blip r:embed="rId16" cstate="print"/>
          <a:srcRect/>
          <a:stretch>
            <a:fillRect/>
          </a:stretch>
        </p:blipFill>
        <p:spPr bwMode="auto">
          <a:xfrm>
            <a:off x="0" y="6324601"/>
            <a:ext cx="2127251" cy="449263"/>
          </a:xfrm>
          <a:prstGeom prst="rect">
            <a:avLst/>
          </a:prstGeom>
          <a:noFill/>
          <a:ln w="9525">
            <a:noFill/>
            <a:miter lim="800000"/>
            <a:headEnd/>
            <a:tailEnd/>
          </a:ln>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175257" y="152400"/>
            <a:ext cx="3839535" cy="956272"/>
          </a:xfrm>
          <a:prstGeom prst="rect">
            <a:avLst/>
          </a:prstGeom>
        </p:spPr>
      </p:pic>
    </p:spTree>
    <p:extLst>
      <p:ext uri="{BB962C8B-B14F-4D97-AF65-F5344CB8AC3E}">
        <p14:creationId xmlns:p14="http://schemas.microsoft.com/office/powerpoint/2010/main" val="22151611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20113" y="1900146"/>
            <a:ext cx="7929372" cy="861774"/>
          </a:xfrm>
          <a:prstGeom prst="rect">
            <a:avLst/>
          </a:prstGeom>
        </p:spPr>
        <p:txBody>
          <a:bodyPr wrap="square" lIns="0" tIns="0" rIns="0" bIns="0">
            <a:spAutoFit/>
          </a:bodyPr>
          <a:lstStyle>
            <a:lvl1pPr>
              <a:defRPr sz="5600" b="0" i="0">
                <a:solidFill>
                  <a:schemeClr val="bg1"/>
                </a:solidFill>
                <a:latin typeface="Arial"/>
                <a:cs typeface="Arial"/>
              </a:defRPr>
            </a:lvl1pPr>
          </a:lstStyle>
          <a:p>
            <a:endParaRPr/>
          </a:p>
        </p:txBody>
      </p:sp>
      <p:sp>
        <p:nvSpPr>
          <p:cNvPr id="3" name="Holder 3"/>
          <p:cNvSpPr>
            <a:spLocks noGrp="1"/>
          </p:cNvSpPr>
          <p:nvPr>
            <p:ph type="body" idx="1"/>
          </p:nvPr>
        </p:nvSpPr>
        <p:spPr>
          <a:xfrm>
            <a:off x="640321" y="1125299"/>
            <a:ext cx="9488959"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661664" y="6251956"/>
            <a:ext cx="3446272"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8480" y="6251956"/>
            <a:ext cx="247700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6" name="Holder 6"/>
          <p:cNvSpPr>
            <a:spLocks noGrp="1"/>
          </p:cNvSpPr>
          <p:nvPr>
            <p:ph type="sldNum" sz="quarter" idx="7"/>
          </p:nvPr>
        </p:nvSpPr>
        <p:spPr>
          <a:xfrm>
            <a:off x="7754112" y="6251956"/>
            <a:ext cx="2477008"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21904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709" r:id="rId6"/>
    <p:sldLayoutId id="2147483722" r:id="rId7"/>
  </p:sldLayoutIdLst>
  <p:txStyles>
    <p:titleStyle>
      <a:lvl1pPr>
        <a:defRPr>
          <a:latin typeface="+mj-lt"/>
          <a:ea typeface="+mj-ea"/>
          <a:cs typeface="+mj-cs"/>
        </a:defRPr>
      </a:lvl1pPr>
    </p:titleStyle>
    <p:bodyStyle>
      <a:lvl1pPr marL="0">
        <a:defRPr>
          <a:latin typeface="+mn-lt"/>
          <a:ea typeface="+mn-ea"/>
          <a:cs typeface="+mn-cs"/>
        </a:defRPr>
      </a:lvl1pPr>
      <a:lvl2pPr marL="406405">
        <a:defRPr>
          <a:latin typeface="+mn-lt"/>
          <a:ea typeface="+mn-ea"/>
          <a:cs typeface="+mn-cs"/>
        </a:defRPr>
      </a:lvl2pPr>
      <a:lvl3pPr marL="812810">
        <a:defRPr>
          <a:latin typeface="+mn-lt"/>
          <a:ea typeface="+mn-ea"/>
          <a:cs typeface="+mn-cs"/>
        </a:defRPr>
      </a:lvl3pPr>
      <a:lvl4pPr marL="1219215">
        <a:defRPr>
          <a:latin typeface="+mn-lt"/>
          <a:ea typeface="+mn-ea"/>
          <a:cs typeface="+mn-cs"/>
        </a:defRPr>
      </a:lvl4pPr>
      <a:lvl5pPr marL="1625620">
        <a:defRPr>
          <a:latin typeface="+mn-lt"/>
          <a:ea typeface="+mn-ea"/>
          <a:cs typeface="+mn-cs"/>
        </a:defRPr>
      </a:lvl5pPr>
      <a:lvl6pPr marL="2032025">
        <a:defRPr>
          <a:latin typeface="+mn-lt"/>
          <a:ea typeface="+mn-ea"/>
          <a:cs typeface="+mn-cs"/>
        </a:defRPr>
      </a:lvl6pPr>
      <a:lvl7pPr marL="2438430">
        <a:defRPr>
          <a:latin typeface="+mn-lt"/>
          <a:ea typeface="+mn-ea"/>
          <a:cs typeface="+mn-cs"/>
        </a:defRPr>
      </a:lvl7pPr>
      <a:lvl8pPr marL="2844836">
        <a:defRPr>
          <a:latin typeface="+mn-lt"/>
          <a:ea typeface="+mn-ea"/>
          <a:cs typeface="+mn-cs"/>
        </a:defRPr>
      </a:lvl8pPr>
      <a:lvl9pPr marL="3251241">
        <a:defRPr>
          <a:latin typeface="+mn-lt"/>
          <a:ea typeface="+mn-ea"/>
          <a:cs typeface="+mn-cs"/>
        </a:defRPr>
      </a:lvl9pPr>
    </p:bodyStyle>
    <p:otherStyle>
      <a:lvl1pPr marL="0">
        <a:defRPr>
          <a:latin typeface="+mn-lt"/>
          <a:ea typeface="+mn-ea"/>
          <a:cs typeface="+mn-cs"/>
        </a:defRPr>
      </a:lvl1pPr>
      <a:lvl2pPr marL="406405">
        <a:defRPr>
          <a:latin typeface="+mn-lt"/>
          <a:ea typeface="+mn-ea"/>
          <a:cs typeface="+mn-cs"/>
        </a:defRPr>
      </a:lvl2pPr>
      <a:lvl3pPr marL="812810">
        <a:defRPr>
          <a:latin typeface="+mn-lt"/>
          <a:ea typeface="+mn-ea"/>
          <a:cs typeface="+mn-cs"/>
        </a:defRPr>
      </a:lvl3pPr>
      <a:lvl4pPr marL="1219215">
        <a:defRPr>
          <a:latin typeface="+mn-lt"/>
          <a:ea typeface="+mn-ea"/>
          <a:cs typeface="+mn-cs"/>
        </a:defRPr>
      </a:lvl4pPr>
      <a:lvl5pPr marL="1625620">
        <a:defRPr>
          <a:latin typeface="+mn-lt"/>
          <a:ea typeface="+mn-ea"/>
          <a:cs typeface="+mn-cs"/>
        </a:defRPr>
      </a:lvl5pPr>
      <a:lvl6pPr marL="2032025">
        <a:defRPr>
          <a:latin typeface="+mn-lt"/>
          <a:ea typeface="+mn-ea"/>
          <a:cs typeface="+mn-cs"/>
        </a:defRPr>
      </a:lvl6pPr>
      <a:lvl7pPr marL="2438430">
        <a:defRPr>
          <a:latin typeface="+mn-lt"/>
          <a:ea typeface="+mn-ea"/>
          <a:cs typeface="+mn-cs"/>
        </a:defRPr>
      </a:lvl7pPr>
      <a:lvl8pPr marL="2844836">
        <a:defRPr>
          <a:latin typeface="+mn-lt"/>
          <a:ea typeface="+mn-ea"/>
          <a:cs typeface="+mn-cs"/>
        </a:defRPr>
      </a:lvl8pPr>
      <a:lvl9pPr marL="32512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31.tmp"/><Relationship Id="rId5" Type="http://schemas.openxmlformats.org/officeDocument/2006/relationships/image" Target="../media/image30.JP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6.xml"/><Relationship Id="rId5" Type="http://schemas.microsoft.com/office/2007/relationships/hdphoto" Target="../media/hdphoto3.wdp"/><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16.xml"/><Relationship Id="rId5" Type="http://schemas.openxmlformats.org/officeDocument/2006/relationships/image" Target="../media/image47.gif"/><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53.gif"/><Relationship Id="rId4"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16.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gif"/></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4" Type="http://schemas.openxmlformats.org/officeDocument/2006/relationships/image" Target="../media/image62.tmp"/></Relationships>
</file>

<file path=ppt/slides/_rels/slide24.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jpeg"/><Relationship Id="rId1" Type="http://schemas.openxmlformats.org/officeDocument/2006/relationships/slideLayout" Target="../slideLayouts/slideLayout16.xml"/><Relationship Id="rId4" Type="http://schemas.openxmlformats.org/officeDocument/2006/relationships/image" Target="../media/image65.tm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jpeg"/><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24.emf"/><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38392" y="6497479"/>
            <a:ext cx="2781300"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24 – 26</a:t>
            </a:r>
            <a:r>
              <a:rPr kumimoji="0" lang="en-AU" sz="1400" b="1" i="0" u="none" strike="noStrike" kern="1200" cap="none" spc="0" normalizeH="0" baseline="30000" noProof="0" dirty="0">
                <a:ln>
                  <a:noFill/>
                </a:ln>
                <a:solidFill>
                  <a:schemeClr val="bg1"/>
                </a:solidFill>
                <a:effectLst/>
                <a:uLnTx/>
                <a:uFillTx/>
                <a:latin typeface="Century Gothic" panose="020B0502020202020204" pitchFamily="34" charset="0"/>
                <a:ea typeface="+mn-ea"/>
                <a:cs typeface="+mn-cs"/>
              </a:rPr>
              <a:t>th</a:t>
            </a: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May 2021</a:t>
            </a:r>
          </a:p>
        </p:txBody>
      </p:sp>
      <p:pic>
        <p:nvPicPr>
          <p:cNvPr id="5" name="Picture 4" descr="A picture containing text&#10;&#10;Description automatically generated">
            <a:extLst>
              <a:ext uri="{FF2B5EF4-FFF2-40B4-BE49-F238E27FC236}">
                <a16:creationId xmlns:a16="http://schemas.microsoft.com/office/drawing/2014/main" id="{479D7BE8-72DA-4A51-8978-7A5C1F643E2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6" y="6095854"/>
            <a:ext cx="1910963" cy="627888"/>
          </a:xfrm>
          <a:prstGeom prst="rect">
            <a:avLst/>
          </a:prstGeom>
          <a:solidFill>
            <a:schemeClr val="bg1"/>
          </a:solidFill>
        </p:spPr>
      </p:pic>
      <p:sp>
        <p:nvSpPr>
          <p:cNvPr id="10" name="Rectangle 3">
            <a:extLst>
              <a:ext uri="{FF2B5EF4-FFF2-40B4-BE49-F238E27FC236}">
                <a16:creationId xmlns:a16="http://schemas.microsoft.com/office/drawing/2014/main" id="{79DB4AB0-B955-459D-B7EB-506962EF7018}"/>
              </a:ext>
            </a:extLst>
          </p:cNvPr>
          <p:cNvSpPr txBox="1">
            <a:spLocks noChangeArrowheads="1"/>
          </p:cNvSpPr>
          <p:nvPr/>
        </p:nvSpPr>
        <p:spPr bwMode="auto">
          <a:xfrm>
            <a:off x="6704073" y="4932078"/>
            <a:ext cx="5849938" cy="384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AU" sz="1900" b="1" kern="0">
                <a:solidFill>
                  <a:schemeClr val="bg1"/>
                </a:solidFill>
                <a:latin typeface="Century Gothic" pitchFamily="34" charset="0"/>
              </a:rPr>
              <a:t>Mark Jessell</a:t>
            </a:r>
            <a:endParaRPr lang="en-US" kern="0" dirty="0">
              <a:solidFill>
                <a:schemeClr val="bg1"/>
              </a:solidFill>
              <a:latin typeface="Century Gothic" pitchFamily="34" charset="0"/>
            </a:endParaRPr>
          </a:p>
        </p:txBody>
      </p:sp>
      <p:sp>
        <p:nvSpPr>
          <p:cNvPr id="13" name="TextBox 12">
            <a:extLst>
              <a:ext uri="{FF2B5EF4-FFF2-40B4-BE49-F238E27FC236}">
                <a16:creationId xmlns:a16="http://schemas.microsoft.com/office/drawing/2014/main" id="{3DFB327B-6A46-46A8-A6FF-D925C242A30B}"/>
              </a:ext>
            </a:extLst>
          </p:cNvPr>
          <p:cNvSpPr txBox="1"/>
          <p:nvPr/>
        </p:nvSpPr>
        <p:spPr>
          <a:xfrm>
            <a:off x="286886" y="763037"/>
            <a:ext cx="11311065" cy="4893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rPr>
              <a:t>6IAS Workshop on 3D Modelling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endParaRPr>
          </a:p>
          <a:p>
            <a:pPr algn="ctr"/>
            <a:r>
              <a:rPr lang="en-AU" sz="2400" b="1" dirty="0">
                <a:solidFill>
                  <a:srgbClr val="002060"/>
                </a:solidFill>
                <a:latin typeface="Century Gothic" panose="020B0502020202020204" pitchFamily="34" charset="0"/>
              </a:rPr>
              <a:t>Welcome</a:t>
            </a:r>
          </a:p>
          <a:p>
            <a:pPr algn="ctr"/>
            <a:endParaRPr lang="en-AU" sz="2400" b="1" dirty="0">
              <a:solidFill>
                <a:srgbClr val="002060"/>
              </a:solidFill>
              <a:latin typeface="Century Gothic" panose="020B0502020202020204" pitchFamily="34" charset="0"/>
            </a:endParaRPr>
          </a:p>
          <a:p>
            <a:pPr algn="ctr"/>
            <a:r>
              <a:rPr lang="en-AU" sz="2400" dirty="0"/>
              <a:t>Angela Alfonso Rodrigues  (Monash)</a:t>
            </a:r>
          </a:p>
          <a:p>
            <a:pPr algn="ctr"/>
            <a:r>
              <a:rPr lang="en-AU" sz="2400" dirty="0"/>
              <a:t>Lachlan Grose (Monash)</a:t>
            </a:r>
          </a:p>
          <a:p>
            <a:pPr algn="ctr"/>
            <a:r>
              <a:rPr lang="en-AU" sz="2400" dirty="0"/>
              <a:t>Leo Portes (UWA)</a:t>
            </a:r>
          </a:p>
          <a:p>
            <a:pPr algn="ctr"/>
            <a:r>
              <a:rPr lang="en-AU" sz="2400" u="none" strike="noStrike" dirty="0">
                <a:effectLst/>
              </a:rPr>
              <a:t>Mark Jessell (UWA)</a:t>
            </a:r>
          </a:p>
          <a:p>
            <a:pPr algn="ctr" fontAlgn="ctr"/>
            <a:r>
              <a:rPr lang="en-AU" sz="2400" u="none" strike="noStrike" dirty="0">
                <a:effectLst/>
              </a:rPr>
              <a:t>Mark </a:t>
            </a:r>
            <a:r>
              <a:rPr lang="en-AU" sz="2400" dirty="0"/>
              <a:t>Lindsay (CSIRO)</a:t>
            </a:r>
          </a:p>
          <a:p>
            <a:pPr algn="ctr" fontAlgn="ctr"/>
            <a:r>
              <a:rPr lang="en-AU" sz="2400" dirty="0"/>
              <a:t>Michel Nzikou (UWA)</a:t>
            </a:r>
          </a:p>
          <a:p>
            <a:pPr algn="ctr" fontAlgn="ctr"/>
            <a:r>
              <a:rPr lang="en-AU" sz="2400" dirty="0"/>
              <a:t>Vitaliy Ogarko (UWA)</a:t>
            </a:r>
          </a:p>
          <a:p>
            <a:pPr algn="ctr" fontAlgn="ctr"/>
            <a:r>
              <a:rPr lang="en-AU" sz="2400" dirty="0"/>
              <a:t>Guillaume Pirot (UWA)</a:t>
            </a:r>
          </a:p>
          <a:p>
            <a:pPr algn="ctr" fontAlgn="ctr"/>
            <a:r>
              <a:rPr lang="en-AU" sz="2400" dirty="0"/>
              <a:t>Louie Zhang (CSIRO)</a:t>
            </a:r>
          </a:p>
        </p:txBody>
      </p:sp>
    </p:spTree>
    <p:extLst>
      <p:ext uri="{BB962C8B-B14F-4D97-AF65-F5344CB8AC3E}">
        <p14:creationId xmlns:p14="http://schemas.microsoft.com/office/powerpoint/2010/main" val="208541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6158" t="7756" r="7271" b="10526"/>
          <a:stretch/>
        </p:blipFill>
        <p:spPr>
          <a:xfrm>
            <a:off x="47045" y="174294"/>
            <a:ext cx="9849989" cy="6392014"/>
          </a:xfrm>
          <a:prstGeom prst="rect">
            <a:avLst/>
          </a:prstGeom>
        </p:spPr>
      </p:pic>
      <p:pic>
        <p:nvPicPr>
          <p:cNvPr id="1026" name="Picture 2">
            <a:extLst>
              <a:ext uri="{FF2B5EF4-FFF2-40B4-BE49-F238E27FC236}">
                <a16:creationId xmlns:a16="http://schemas.microsoft.com/office/drawing/2014/main" id="{98078148-8FF7-4C19-B2AD-7D8A6828B9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569"/>
          <a:stretch/>
        </p:blipFill>
        <p:spPr bwMode="auto">
          <a:xfrm>
            <a:off x="925959" y="705014"/>
            <a:ext cx="8310582" cy="62021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818207" y="5014308"/>
            <a:ext cx="2372989" cy="1815882"/>
          </a:xfrm>
          <a:prstGeom prst="rect">
            <a:avLst/>
          </a:prstGeom>
        </p:spPr>
        <p:txBody>
          <a:bodyPr wrap="square">
            <a:spAutoFit/>
          </a:bodyPr>
          <a:lstStyle/>
          <a:p>
            <a:pPr algn="r"/>
            <a:r>
              <a:rPr lang="en-AU" sz="1400" dirty="0">
                <a:solidFill>
                  <a:srgbClr val="FF0000"/>
                </a:solidFill>
                <a:latin typeface="Open Sans"/>
              </a:rPr>
              <a:t>Engraving by D.B. </a:t>
            </a:r>
            <a:r>
              <a:rPr lang="en-AU" sz="1400" dirty="0" err="1">
                <a:solidFill>
                  <a:srgbClr val="FF0000"/>
                </a:solidFill>
                <a:latin typeface="Open Sans"/>
              </a:rPr>
              <a:t>Pyet</a:t>
            </a:r>
            <a:r>
              <a:rPr lang="en-AU" sz="1400" dirty="0">
                <a:solidFill>
                  <a:srgbClr val="FF0000"/>
                </a:solidFill>
                <a:latin typeface="Open Sans"/>
              </a:rPr>
              <a:t> based on a drawing made in 1787 by John Clerk of </a:t>
            </a:r>
            <a:r>
              <a:rPr lang="en-AU" sz="1400" dirty="0" err="1">
                <a:solidFill>
                  <a:srgbClr val="FF0000"/>
                </a:solidFill>
                <a:latin typeface="Open Sans"/>
              </a:rPr>
              <a:t>Eldin</a:t>
            </a:r>
            <a:r>
              <a:rPr lang="en-AU" sz="1400" dirty="0">
                <a:solidFill>
                  <a:srgbClr val="FF0000"/>
                </a:solidFill>
                <a:latin typeface="Open Sans"/>
              </a:rPr>
              <a:t> of the Unconformity at Jedburgh, Borders, forming Plate III in Volume I of James Hutton's Theory of the Earth, 1795</a:t>
            </a:r>
          </a:p>
        </p:txBody>
      </p:sp>
      <p:sp>
        <p:nvSpPr>
          <p:cNvPr id="5" name="Rectangle 4"/>
          <p:cNvSpPr/>
          <p:nvPr/>
        </p:nvSpPr>
        <p:spPr>
          <a:xfrm>
            <a:off x="9236541" y="91727"/>
            <a:ext cx="2954655" cy="954107"/>
          </a:xfrm>
          <a:prstGeom prst="rect">
            <a:avLst/>
          </a:prstGeom>
        </p:spPr>
        <p:txBody>
          <a:bodyPr wrap="none">
            <a:spAutoFit/>
          </a:bodyPr>
          <a:lstStyle/>
          <a:p>
            <a:r>
              <a:rPr lang="en-AU" sz="2800" dirty="0"/>
              <a:t>John Clerk of </a:t>
            </a:r>
            <a:r>
              <a:rPr lang="en-AU" sz="2800" dirty="0" err="1"/>
              <a:t>Eldin</a:t>
            </a:r>
            <a:r>
              <a:rPr lang="en-AU" sz="2800" dirty="0"/>
              <a:t>,</a:t>
            </a:r>
          </a:p>
          <a:p>
            <a:pPr algn="r"/>
            <a:r>
              <a:rPr lang="en-AU" sz="2800" dirty="0"/>
              <a:t>1787 </a:t>
            </a:r>
          </a:p>
        </p:txBody>
      </p:sp>
      <p:pic>
        <p:nvPicPr>
          <p:cNvPr id="7" name="Picture 6">
            <a:extLst>
              <a:ext uri="{FF2B5EF4-FFF2-40B4-BE49-F238E27FC236}">
                <a16:creationId xmlns:a16="http://schemas.microsoft.com/office/drawing/2014/main" id="{2F80B03F-9E4B-4F1D-A9C5-77EA4196DE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0255" y="1164497"/>
            <a:ext cx="1589601" cy="1865574"/>
          </a:xfrm>
          <a:prstGeom prst="rect">
            <a:avLst/>
          </a:prstGeom>
        </p:spPr>
      </p:pic>
    </p:spTree>
    <p:extLst>
      <p:ext uri="{BB962C8B-B14F-4D97-AF65-F5344CB8AC3E}">
        <p14:creationId xmlns:p14="http://schemas.microsoft.com/office/powerpoint/2010/main" val="261878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LSHAPE_T_b6f6c9df31b64df48ee5a1aa28549982_Title">
            <a:extLst>
              <a:ext uri="{FF2B5EF4-FFF2-40B4-BE49-F238E27FC236}">
                <a16:creationId xmlns:a16="http://schemas.microsoft.com/office/drawing/2014/main" id="{5A2D817B-1AE1-48A2-97A1-36672542DD26}"/>
              </a:ext>
            </a:extLst>
          </p:cNvPr>
          <p:cNvSpPr txBox="1"/>
          <p:nvPr>
            <p:custDataLst>
              <p:tags r:id="rId1"/>
            </p:custDataLst>
          </p:nvPr>
        </p:nvSpPr>
        <p:spPr>
          <a:xfrm>
            <a:off x="7724287" y="6020099"/>
            <a:ext cx="1293826" cy="390912"/>
          </a:xfrm>
          <a:prstGeom prst="rect">
            <a:avLst/>
          </a:prstGeom>
          <a:noFill/>
        </p:spPr>
        <p:txBody>
          <a:bodyPr vert="horz" wrap="square" lIns="0" tIns="0" rIns="0" bIns="0" rtlCol="0" anchor="ctr" anchorCtr="0">
            <a:noAutofit/>
          </a:bodyPr>
          <a:lstStyle/>
          <a:p>
            <a:pPr algn="ctr"/>
            <a:r>
              <a:rPr lang="en-AU" b="1" spc="-6">
                <a:solidFill>
                  <a:schemeClr val="lt1"/>
                </a:solidFill>
                <a:latin typeface="Calibri" panose="020F0502020204030204" pitchFamily="34" charset="0"/>
              </a:rPr>
              <a:t>Visualisation</a:t>
            </a:r>
          </a:p>
        </p:txBody>
      </p:sp>
      <p:pic>
        <p:nvPicPr>
          <p:cNvPr id="4098" name="Picture 2">
            <a:extLst>
              <a:ext uri="{FF2B5EF4-FFF2-40B4-BE49-F238E27FC236}">
                <a16:creationId xmlns:a16="http://schemas.microsoft.com/office/drawing/2014/main" id="{D15DAB4F-0F55-4C8E-A952-2E57520A8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000" y="2228850"/>
            <a:ext cx="5048250" cy="462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4009FC-3E91-4FD8-8502-A317DD32D50F}"/>
              </a:ext>
            </a:extLst>
          </p:cNvPr>
          <p:cNvSpPr txBox="1"/>
          <p:nvPr/>
        </p:nvSpPr>
        <p:spPr>
          <a:xfrm>
            <a:off x="368878" y="351605"/>
            <a:ext cx="2264210" cy="646331"/>
          </a:xfrm>
          <a:prstGeom prst="rect">
            <a:avLst/>
          </a:prstGeom>
          <a:noFill/>
        </p:spPr>
        <p:txBody>
          <a:bodyPr wrap="none" rtlCol="0">
            <a:spAutoFit/>
          </a:bodyPr>
          <a:lstStyle/>
          <a:p>
            <a:pPr algn="ctr"/>
            <a:r>
              <a:rPr lang="en-AU" dirty="0"/>
              <a:t>Thomas </a:t>
            </a:r>
            <a:r>
              <a:rPr lang="en-AU" dirty="0" err="1"/>
              <a:t>Sopwith</a:t>
            </a:r>
            <a:r>
              <a:rPr lang="en-AU" dirty="0"/>
              <a:t> 1834</a:t>
            </a:r>
          </a:p>
          <a:p>
            <a:pPr algn="ctr"/>
            <a:r>
              <a:rPr lang="en-AU" dirty="0"/>
              <a:t>Isometric drawings </a:t>
            </a:r>
          </a:p>
        </p:txBody>
      </p:sp>
      <p:pic>
        <p:nvPicPr>
          <p:cNvPr id="4100" name="Picture 4">
            <a:extLst>
              <a:ext uri="{FF2B5EF4-FFF2-40B4-BE49-F238E27FC236}">
                <a16:creationId xmlns:a16="http://schemas.microsoft.com/office/drawing/2014/main" id="{75FF3DDF-191D-4219-B21D-14F6BE5CDF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8417" y="182329"/>
            <a:ext cx="4179503" cy="27828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3D67A96-858C-4A9C-8CC0-0D39075B7668}"/>
              </a:ext>
            </a:extLst>
          </p:cNvPr>
          <p:cNvSpPr txBox="1"/>
          <p:nvPr/>
        </p:nvSpPr>
        <p:spPr>
          <a:xfrm>
            <a:off x="9284223" y="182328"/>
            <a:ext cx="2570320" cy="338554"/>
          </a:xfrm>
          <a:prstGeom prst="rect">
            <a:avLst/>
          </a:prstGeom>
          <a:noFill/>
        </p:spPr>
        <p:txBody>
          <a:bodyPr wrap="square" rtlCol="0">
            <a:spAutoFit/>
          </a:bodyPr>
          <a:lstStyle/>
          <a:p>
            <a:pPr algn="ctr"/>
            <a:r>
              <a:rPr lang="en-AU" sz="1600" dirty="0"/>
              <a:t>3D wooden models 1841</a:t>
            </a:r>
          </a:p>
        </p:txBody>
      </p:sp>
      <p:pic>
        <p:nvPicPr>
          <p:cNvPr id="16" name="Picture 2">
            <a:extLst>
              <a:ext uri="{FF2B5EF4-FFF2-40B4-BE49-F238E27FC236}">
                <a16:creationId xmlns:a16="http://schemas.microsoft.com/office/drawing/2014/main" id="{5C08E38E-F851-4673-BC7A-0689F4680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008" y="2228850"/>
            <a:ext cx="5048250" cy="4629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wooden, bed, wood, table&#10;&#10;Description automatically generated">
            <a:extLst>
              <a:ext uri="{FF2B5EF4-FFF2-40B4-BE49-F238E27FC236}">
                <a16:creationId xmlns:a16="http://schemas.microsoft.com/office/drawing/2014/main" id="{8948B928-1D9E-4B37-A30D-909E22A5A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2507" y="3892773"/>
            <a:ext cx="5717199" cy="2782899"/>
          </a:xfrm>
          <a:prstGeom prst="rect">
            <a:avLst/>
          </a:prstGeom>
        </p:spPr>
      </p:pic>
      <p:sp>
        <p:nvSpPr>
          <p:cNvPr id="4" name="Rectangle 3">
            <a:extLst>
              <a:ext uri="{FF2B5EF4-FFF2-40B4-BE49-F238E27FC236}">
                <a16:creationId xmlns:a16="http://schemas.microsoft.com/office/drawing/2014/main" id="{EFD31C6F-49CE-48CA-B14D-A3CEBF234DF6}"/>
              </a:ext>
            </a:extLst>
          </p:cNvPr>
          <p:cNvSpPr/>
          <p:nvPr/>
        </p:nvSpPr>
        <p:spPr>
          <a:xfrm>
            <a:off x="9628199" y="3896142"/>
            <a:ext cx="2436800" cy="307777"/>
          </a:xfrm>
          <a:prstGeom prst="rect">
            <a:avLst/>
          </a:prstGeom>
        </p:spPr>
        <p:txBody>
          <a:bodyPr wrap="square">
            <a:spAutoFit/>
          </a:bodyPr>
          <a:lstStyle/>
          <a:p>
            <a:r>
              <a:rPr lang="en-AU" sz="1400" dirty="0">
                <a:solidFill>
                  <a:srgbClr val="050505"/>
                </a:solidFill>
                <a:latin typeface="Segoe UI Historic" panose="020B0502040204020203" pitchFamily="34" charset="0"/>
              </a:rPr>
              <a:t>Forest of Dean Model, 1837</a:t>
            </a:r>
            <a:endParaRPr lang="en-AU" sz="1400" dirty="0"/>
          </a:p>
        </p:txBody>
      </p:sp>
      <p:sp>
        <p:nvSpPr>
          <p:cNvPr id="15" name="Rectangle 14">
            <a:extLst>
              <a:ext uri="{FF2B5EF4-FFF2-40B4-BE49-F238E27FC236}">
                <a16:creationId xmlns:a16="http://schemas.microsoft.com/office/drawing/2014/main" id="{65527170-CB2D-4439-95B5-A64DDA781DDF}"/>
              </a:ext>
            </a:extLst>
          </p:cNvPr>
          <p:cNvSpPr/>
          <p:nvPr/>
        </p:nvSpPr>
        <p:spPr>
          <a:xfrm>
            <a:off x="97971" y="6020099"/>
            <a:ext cx="1459055" cy="750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text, person, standing&#10;&#10;Description automatically generated">
            <a:extLst>
              <a:ext uri="{FF2B5EF4-FFF2-40B4-BE49-F238E27FC236}">
                <a16:creationId xmlns:a16="http://schemas.microsoft.com/office/drawing/2014/main" id="{FF1179EF-3887-416D-8518-F701773B4A51}"/>
              </a:ext>
            </a:extLst>
          </p:cNvPr>
          <p:cNvPicPr>
            <a:picLocks noChangeAspect="1"/>
          </p:cNvPicPr>
          <p:nvPr/>
        </p:nvPicPr>
        <p:blipFill rotWithShape="1">
          <a:blip r:embed="rId6">
            <a:extLst>
              <a:ext uri="{28A0092B-C50C-407E-A947-70E740481C1C}">
                <a14:useLocalDpi xmlns:a14="http://schemas.microsoft.com/office/drawing/2010/main" val="0"/>
              </a:ext>
            </a:extLst>
          </a:blip>
          <a:srcRect l="28007"/>
          <a:stretch/>
        </p:blipFill>
        <p:spPr>
          <a:xfrm>
            <a:off x="5725885" y="182327"/>
            <a:ext cx="1768053" cy="2782899"/>
          </a:xfrm>
          <a:prstGeom prst="rect">
            <a:avLst/>
          </a:prstGeom>
        </p:spPr>
      </p:pic>
      <p:pic>
        <p:nvPicPr>
          <p:cNvPr id="9" name="Picture 8">
            <a:extLst>
              <a:ext uri="{FF2B5EF4-FFF2-40B4-BE49-F238E27FC236}">
                <a16:creationId xmlns:a16="http://schemas.microsoft.com/office/drawing/2014/main" id="{3472BFF2-EE7A-4607-8141-9E193F70BF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69" y="1172246"/>
            <a:ext cx="1762721" cy="3293691"/>
          </a:xfrm>
          <a:prstGeom prst="rect">
            <a:avLst/>
          </a:prstGeom>
          <a:ln>
            <a:solidFill>
              <a:schemeClr val="bg1">
                <a:lumMod val="75000"/>
              </a:schemeClr>
            </a:solidFill>
          </a:ln>
        </p:spPr>
      </p:pic>
    </p:spTree>
    <p:extLst>
      <p:ext uri="{BB962C8B-B14F-4D97-AF65-F5344CB8AC3E}">
        <p14:creationId xmlns:p14="http://schemas.microsoft.com/office/powerpoint/2010/main" val="310488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668" y="6119336"/>
            <a:ext cx="5041783" cy="738664"/>
          </a:xfrm>
          <a:prstGeom prst="rect">
            <a:avLst/>
          </a:prstGeom>
          <a:solidFill>
            <a:schemeClr val="bg1"/>
          </a:solidFill>
        </p:spPr>
        <p:txBody>
          <a:bodyPr wrap="square">
            <a:spAutoFit/>
          </a:bodyPr>
          <a:lstStyle/>
          <a:p>
            <a:pPr algn="r"/>
            <a:endParaRPr lang="en-AU" sz="1400" dirty="0">
              <a:solidFill>
                <a:srgbClr val="FF0000"/>
              </a:solidFill>
            </a:endParaRPr>
          </a:p>
          <a:p>
            <a:pPr algn="r"/>
            <a:r>
              <a:rPr lang="en-AU" sz="1400" dirty="0">
                <a:solidFill>
                  <a:srgbClr val="FF0000"/>
                </a:solidFill>
              </a:rPr>
              <a:t>L. Anderson. 1884. Topographical Representation or Model. </a:t>
            </a:r>
          </a:p>
          <a:p>
            <a:pPr algn="r"/>
            <a:r>
              <a:rPr lang="en-AU" sz="1400" dirty="0">
                <a:solidFill>
                  <a:srgbClr val="FF0000"/>
                </a:solidFill>
              </a:rPr>
              <a:t>US Patent 298,812. </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8733" t="13836" r="17110" b="21761"/>
          <a:stretch/>
        </p:blipFill>
        <p:spPr>
          <a:xfrm>
            <a:off x="1526796" y="511551"/>
            <a:ext cx="3296873" cy="4205976"/>
          </a:xfrm>
          <a:prstGeom prst="rect">
            <a:avLst/>
          </a:prstGeom>
        </p:spPr>
      </p:pic>
      <p:sp>
        <p:nvSpPr>
          <p:cNvPr id="6" name="Rectangle 5"/>
          <p:cNvSpPr/>
          <p:nvPr/>
        </p:nvSpPr>
        <p:spPr>
          <a:xfrm>
            <a:off x="947956" y="4780322"/>
            <a:ext cx="4656826" cy="1477328"/>
          </a:xfrm>
          <a:prstGeom prst="rect">
            <a:avLst/>
          </a:prstGeom>
        </p:spPr>
        <p:txBody>
          <a:bodyPr wrap="square">
            <a:spAutoFit/>
          </a:bodyPr>
          <a:lstStyle/>
          <a:p>
            <a:r>
              <a:rPr lang="en-AU" i="1" dirty="0">
                <a:latin typeface="Times New Roman" panose="02020603050405020304" pitchFamily="18" charset="0"/>
                <a:cs typeface="Times New Roman" panose="02020603050405020304" pitchFamily="18" charset="0"/>
              </a:rPr>
              <a:t>The special adaptation of my invention is to a mine, of which I am thus enabled to </a:t>
            </a:r>
            <a:r>
              <a:rPr lang="en-AU" i="1" u="sng" dirty="0">
                <a:latin typeface="Times New Roman" panose="02020603050405020304" pitchFamily="18" charset="0"/>
                <a:cs typeface="Times New Roman" panose="02020603050405020304" pitchFamily="18" charset="0"/>
              </a:rPr>
              <a:t>represent</a:t>
            </a:r>
            <a:r>
              <a:rPr lang="en-AU" i="1" dirty="0">
                <a:latin typeface="Times New Roman" panose="02020603050405020304" pitchFamily="18" charset="0"/>
                <a:cs typeface="Times New Roman" panose="02020603050405020304" pitchFamily="18" charset="0"/>
              </a:rPr>
              <a:t> clearly the shafts, drifts, or tunnels, stopes, and any other excavations, and also the surface of the country immediately surrounding it.</a:t>
            </a:r>
          </a:p>
        </p:txBody>
      </p:sp>
      <p:sp>
        <p:nvSpPr>
          <p:cNvPr id="7" name="TextBox 6"/>
          <p:cNvSpPr txBox="1"/>
          <p:nvPr/>
        </p:nvSpPr>
        <p:spPr>
          <a:xfrm>
            <a:off x="206205" y="0"/>
            <a:ext cx="2791405" cy="400110"/>
          </a:xfrm>
          <a:prstGeom prst="rect">
            <a:avLst/>
          </a:prstGeom>
          <a:noFill/>
        </p:spPr>
        <p:txBody>
          <a:bodyPr wrap="none" rtlCol="0">
            <a:spAutoFit/>
          </a:bodyPr>
          <a:lstStyle/>
          <a:p>
            <a:r>
              <a:rPr lang="en-AU" sz="2000" dirty="0"/>
              <a:t>Clarence Anderson, 1884</a:t>
            </a:r>
          </a:p>
        </p:txBody>
      </p:sp>
      <p:pic>
        <p:nvPicPr>
          <p:cNvPr id="8" name="Picture 7">
            <a:extLst>
              <a:ext uri="{FF2B5EF4-FFF2-40B4-BE49-F238E27FC236}">
                <a16:creationId xmlns:a16="http://schemas.microsoft.com/office/drawing/2014/main" id="{09719B70-65CE-470D-8017-D36B5B8579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31" t="16436" r="17726" b="11783"/>
          <a:stretch/>
        </p:blipFill>
        <p:spPr>
          <a:xfrm>
            <a:off x="8009881" y="423178"/>
            <a:ext cx="2997248" cy="4205976"/>
          </a:xfrm>
          <a:prstGeom prst="rect">
            <a:avLst/>
          </a:prstGeom>
        </p:spPr>
      </p:pic>
      <p:sp>
        <p:nvSpPr>
          <p:cNvPr id="9" name="Rectangle 8">
            <a:extLst>
              <a:ext uri="{FF2B5EF4-FFF2-40B4-BE49-F238E27FC236}">
                <a16:creationId xmlns:a16="http://schemas.microsoft.com/office/drawing/2014/main" id="{435AE304-CBDC-42F5-88A1-8E086FA49DA3}"/>
              </a:ext>
            </a:extLst>
          </p:cNvPr>
          <p:cNvSpPr/>
          <p:nvPr/>
        </p:nvSpPr>
        <p:spPr>
          <a:xfrm>
            <a:off x="7820127" y="6282934"/>
            <a:ext cx="4100423" cy="523220"/>
          </a:xfrm>
          <a:prstGeom prst="rect">
            <a:avLst/>
          </a:prstGeom>
        </p:spPr>
        <p:txBody>
          <a:bodyPr wrap="square">
            <a:spAutoFit/>
          </a:bodyPr>
          <a:lstStyle/>
          <a:p>
            <a:pPr algn="r"/>
            <a:r>
              <a:rPr lang="en-AU" sz="1400" dirty="0">
                <a:solidFill>
                  <a:srgbClr val="FF0000"/>
                </a:solidFill>
              </a:rPr>
              <a:t>Daniel Moreau </a:t>
            </a:r>
            <a:r>
              <a:rPr lang="en-AU" sz="1400" dirty="0" err="1">
                <a:solidFill>
                  <a:srgbClr val="FF0000"/>
                </a:solidFill>
              </a:rPr>
              <a:t>Barringer</a:t>
            </a:r>
            <a:r>
              <a:rPr lang="en-AU" sz="1400" dirty="0">
                <a:solidFill>
                  <a:srgbClr val="FF0000"/>
                </a:solidFill>
              </a:rPr>
              <a:t>. 1892. Apparatus for Illustrating Geological Formations. US Patent  477,633</a:t>
            </a:r>
          </a:p>
        </p:txBody>
      </p:sp>
      <p:sp>
        <p:nvSpPr>
          <p:cNvPr id="10" name="Rectangle 9">
            <a:extLst>
              <a:ext uri="{FF2B5EF4-FFF2-40B4-BE49-F238E27FC236}">
                <a16:creationId xmlns:a16="http://schemas.microsoft.com/office/drawing/2014/main" id="{E7042896-FDD3-4B69-A53D-A281797F868D}"/>
              </a:ext>
            </a:extLst>
          </p:cNvPr>
          <p:cNvSpPr/>
          <p:nvPr/>
        </p:nvSpPr>
        <p:spPr>
          <a:xfrm>
            <a:off x="6587219" y="4671214"/>
            <a:ext cx="5403497" cy="1569660"/>
          </a:xfrm>
          <a:prstGeom prst="rect">
            <a:avLst/>
          </a:prstGeom>
        </p:spPr>
        <p:txBody>
          <a:bodyPr wrap="square">
            <a:spAutoFit/>
          </a:bodyPr>
          <a:lstStyle/>
          <a:p>
            <a:pPr algn="just"/>
            <a:r>
              <a:rPr lang="en-AU" sz="1600" i="1" dirty="0">
                <a:latin typeface="Times New Roman" panose="02020603050405020304" pitchFamily="18" charset="0"/>
                <a:cs typeface="Times New Roman" panose="02020603050405020304" pitchFamily="18" charset="0"/>
              </a:rPr>
              <a:t>…primarily intended for facilitating mining operations by reproducing graphically and upon a uniform scale the geological structure of ore-beds and surrounding strata, so as to </a:t>
            </a:r>
            <a:r>
              <a:rPr lang="en-AU" sz="1600" i="1" u="sng" dirty="0">
                <a:latin typeface="Times New Roman" panose="02020603050405020304" pitchFamily="18" charset="0"/>
                <a:cs typeface="Times New Roman" panose="02020603050405020304" pitchFamily="18" charset="0"/>
              </a:rPr>
              <a:t>exhibit</a:t>
            </a:r>
            <a:r>
              <a:rPr lang="en-AU" sz="1600" i="1" dirty="0">
                <a:latin typeface="Times New Roman" panose="02020603050405020304" pitchFamily="18" charset="0"/>
                <a:cs typeface="Times New Roman" panose="02020603050405020304" pitchFamily="18" charset="0"/>
              </a:rPr>
              <a:t> to the practical operator in a highly convenient manner sections upon any of the three coordinate planes and at any desired intervals.</a:t>
            </a:r>
          </a:p>
        </p:txBody>
      </p:sp>
      <p:sp>
        <p:nvSpPr>
          <p:cNvPr id="11" name="TextBox 10">
            <a:extLst>
              <a:ext uri="{FF2B5EF4-FFF2-40B4-BE49-F238E27FC236}">
                <a16:creationId xmlns:a16="http://schemas.microsoft.com/office/drawing/2014/main" id="{931FACD1-D958-46CD-A780-71EB2205CA6B}"/>
              </a:ext>
            </a:extLst>
          </p:cNvPr>
          <p:cNvSpPr txBox="1"/>
          <p:nvPr/>
        </p:nvSpPr>
        <p:spPr>
          <a:xfrm>
            <a:off x="9687615" y="23068"/>
            <a:ext cx="2438360" cy="400110"/>
          </a:xfrm>
          <a:prstGeom prst="rect">
            <a:avLst/>
          </a:prstGeom>
          <a:noFill/>
        </p:spPr>
        <p:txBody>
          <a:bodyPr wrap="none" rtlCol="0">
            <a:spAutoFit/>
          </a:bodyPr>
          <a:lstStyle/>
          <a:p>
            <a:r>
              <a:rPr lang="en-AU" sz="2000" dirty="0"/>
              <a:t>Daniel Barringer,1892</a:t>
            </a:r>
          </a:p>
        </p:txBody>
      </p:sp>
    </p:spTree>
    <p:extLst>
      <p:ext uri="{BB962C8B-B14F-4D97-AF65-F5344CB8AC3E}">
        <p14:creationId xmlns:p14="http://schemas.microsoft.com/office/powerpoint/2010/main" val="272571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354" t="8878"/>
          <a:stretch/>
        </p:blipFill>
        <p:spPr>
          <a:xfrm>
            <a:off x="-73426" y="10197"/>
            <a:ext cx="9194422" cy="6856429"/>
          </a:xfrm>
          <a:prstGeom prst="rect">
            <a:avLst/>
          </a:prstGeom>
        </p:spPr>
      </p:pic>
      <p:sp>
        <p:nvSpPr>
          <p:cNvPr id="5" name="TextBox 4"/>
          <p:cNvSpPr txBox="1"/>
          <p:nvPr/>
        </p:nvSpPr>
        <p:spPr>
          <a:xfrm>
            <a:off x="186193" y="271807"/>
            <a:ext cx="2576423" cy="830997"/>
          </a:xfrm>
          <a:prstGeom prst="rect">
            <a:avLst/>
          </a:prstGeom>
          <a:solidFill>
            <a:schemeClr val="bg1"/>
          </a:solidFill>
        </p:spPr>
        <p:txBody>
          <a:bodyPr wrap="square" rtlCol="0">
            <a:spAutoFit/>
          </a:bodyPr>
          <a:lstStyle/>
          <a:p>
            <a:r>
              <a:rPr lang="en-AU" dirty="0"/>
              <a:t>3D Geological Model of the Sullivan Mine, 1940s</a:t>
            </a:r>
          </a:p>
          <a:p>
            <a:r>
              <a:rPr lang="en-AU" sz="1200" dirty="0"/>
              <a:t>Photo Eric de Kemp</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5026" y="1943817"/>
            <a:ext cx="2789514" cy="1489495"/>
          </a:xfrm>
          <a:prstGeom prst="rect">
            <a:avLst/>
          </a:prstGeom>
        </p:spPr>
      </p:pic>
      <p:sp>
        <p:nvSpPr>
          <p:cNvPr id="7" name="Rectangle 6"/>
          <p:cNvSpPr/>
          <p:nvPr/>
        </p:nvSpPr>
        <p:spPr>
          <a:xfrm>
            <a:off x="9213011" y="3663381"/>
            <a:ext cx="2881529" cy="1277273"/>
          </a:xfrm>
          <a:prstGeom prst="rect">
            <a:avLst/>
          </a:prstGeom>
        </p:spPr>
        <p:txBody>
          <a:bodyPr wrap="square">
            <a:spAutoFit/>
          </a:bodyPr>
          <a:lstStyle/>
          <a:p>
            <a:r>
              <a:rPr lang="en-AU" sz="1100" dirty="0">
                <a:solidFill>
                  <a:srgbClr val="FF0000"/>
                </a:solidFill>
              </a:rPr>
              <a:t>de Kemp, E.A., </a:t>
            </a:r>
            <a:r>
              <a:rPr lang="en-AU" sz="1100" dirty="0" err="1">
                <a:solidFill>
                  <a:srgbClr val="FF0000"/>
                </a:solidFill>
              </a:rPr>
              <a:t>Schetselaar</a:t>
            </a:r>
            <a:r>
              <a:rPr lang="en-AU" sz="1100" dirty="0">
                <a:solidFill>
                  <a:srgbClr val="FF0000"/>
                </a:solidFill>
              </a:rPr>
              <a:t>, E.M., Hillier, M.J., </a:t>
            </a:r>
            <a:r>
              <a:rPr lang="en-AU" sz="1100" dirty="0" err="1">
                <a:solidFill>
                  <a:srgbClr val="FF0000"/>
                </a:solidFill>
              </a:rPr>
              <a:t>Lydon</a:t>
            </a:r>
            <a:r>
              <a:rPr lang="en-AU" sz="1100" dirty="0">
                <a:solidFill>
                  <a:srgbClr val="FF0000"/>
                </a:solidFill>
              </a:rPr>
              <a:t>. J.W., Ransom, P.W., </a:t>
            </a:r>
            <a:r>
              <a:rPr lang="en-AU" sz="1100" dirty="0" err="1">
                <a:solidFill>
                  <a:srgbClr val="FF0000"/>
                </a:solidFill>
              </a:rPr>
              <a:t>Montsion</a:t>
            </a:r>
            <a:r>
              <a:rPr lang="en-AU" sz="1100" dirty="0">
                <a:solidFill>
                  <a:srgbClr val="FF0000"/>
                </a:solidFill>
              </a:rPr>
              <a:t>, R., and Joseph, J., 2015. 3D Geological modelling of the Sullivan time horizon, Purcell Anticlinorium and Sullivan Mine, East Kootenay Region, </a:t>
            </a:r>
            <a:r>
              <a:rPr lang="en-AU" sz="1100" dirty="0" err="1">
                <a:solidFill>
                  <a:srgbClr val="FF0000"/>
                </a:solidFill>
              </a:rPr>
              <a:t>southeastern</a:t>
            </a:r>
            <a:r>
              <a:rPr lang="en-AU" sz="1100" dirty="0">
                <a:solidFill>
                  <a:srgbClr val="FF0000"/>
                </a:solidFill>
              </a:rPr>
              <a:t> British Columbia, Geological Survey of Canada, Open File 7838, p. 204-225.</a:t>
            </a:r>
          </a:p>
        </p:txBody>
      </p:sp>
      <p:sp>
        <p:nvSpPr>
          <p:cNvPr id="8" name="TextBox 7"/>
          <p:cNvSpPr txBox="1"/>
          <p:nvPr/>
        </p:nvSpPr>
        <p:spPr>
          <a:xfrm>
            <a:off x="10293723" y="10197"/>
            <a:ext cx="1898277" cy="523220"/>
          </a:xfrm>
          <a:prstGeom prst="rect">
            <a:avLst/>
          </a:prstGeom>
          <a:noFill/>
        </p:spPr>
        <p:txBody>
          <a:bodyPr wrap="none" rtlCol="0">
            <a:spAutoFit/>
          </a:bodyPr>
          <a:lstStyle/>
          <a:p>
            <a:pPr algn="r"/>
            <a:r>
              <a:rPr lang="en-AU" sz="2800" dirty="0"/>
              <a:t>1940-1970s</a:t>
            </a:r>
          </a:p>
        </p:txBody>
      </p:sp>
      <p:sp>
        <p:nvSpPr>
          <p:cNvPr id="9" name="TextBox 8">
            <a:extLst>
              <a:ext uri="{FF2B5EF4-FFF2-40B4-BE49-F238E27FC236}">
                <a16:creationId xmlns:a16="http://schemas.microsoft.com/office/drawing/2014/main" id="{69BBEF7A-A7ED-47E1-8A5F-FF7DECAC1DEF}"/>
              </a:ext>
            </a:extLst>
          </p:cNvPr>
          <p:cNvSpPr txBox="1"/>
          <p:nvPr/>
        </p:nvSpPr>
        <p:spPr>
          <a:xfrm>
            <a:off x="9429384" y="997785"/>
            <a:ext cx="2576423" cy="646331"/>
          </a:xfrm>
          <a:prstGeom prst="rect">
            <a:avLst/>
          </a:prstGeom>
          <a:solidFill>
            <a:schemeClr val="bg1"/>
          </a:solidFill>
        </p:spPr>
        <p:txBody>
          <a:bodyPr wrap="square" rtlCol="0">
            <a:spAutoFit/>
          </a:bodyPr>
          <a:lstStyle/>
          <a:p>
            <a:r>
              <a:rPr lang="en-AU" dirty="0"/>
              <a:t>3D Geological Model of the Sullivan Mine, 2010s</a:t>
            </a:r>
          </a:p>
        </p:txBody>
      </p:sp>
    </p:spTree>
    <p:extLst>
      <p:ext uri="{BB962C8B-B14F-4D97-AF65-F5344CB8AC3E}">
        <p14:creationId xmlns:p14="http://schemas.microsoft.com/office/powerpoint/2010/main" val="176875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648" y="197639"/>
            <a:ext cx="10058400" cy="491553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Rectangle 4"/>
          <p:cNvSpPr/>
          <p:nvPr/>
        </p:nvSpPr>
        <p:spPr>
          <a:xfrm>
            <a:off x="1213952" y="4843221"/>
            <a:ext cx="9563803" cy="1169551"/>
          </a:xfrm>
          <a:prstGeom prst="rect">
            <a:avLst/>
          </a:prstGeom>
        </p:spPr>
        <p:txBody>
          <a:bodyPr wrap="square">
            <a:spAutoFit/>
          </a:bodyPr>
          <a:lstStyle/>
          <a:p>
            <a:r>
              <a:rPr lang="en-AU" sz="1400" dirty="0" err="1">
                <a:solidFill>
                  <a:srgbClr val="FF0000"/>
                </a:solidFill>
              </a:rPr>
              <a:t>Matheron</a:t>
            </a:r>
            <a:r>
              <a:rPr lang="en-AU" sz="1400" dirty="0">
                <a:solidFill>
                  <a:srgbClr val="FF0000"/>
                </a:solidFill>
              </a:rPr>
              <a:t>, G. 1954. </a:t>
            </a:r>
            <a:r>
              <a:rPr lang="en-AU" sz="1400" i="1" dirty="0" err="1">
                <a:solidFill>
                  <a:srgbClr val="FF0000"/>
                </a:solidFill>
              </a:rPr>
              <a:t>Formule</a:t>
            </a:r>
            <a:r>
              <a:rPr lang="en-AU" sz="1400" i="1" dirty="0">
                <a:solidFill>
                  <a:srgbClr val="FF0000"/>
                </a:solidFill>
              </a:rPr>
              <a:t> des </a:t>
            </a:r>
            <a:r>
              <a:rPr lang="en-AU" sz="1400" i="1" dirty="0" err="1">
                <a:solidFill>
                  <a:srgbClr val="FF0000"/>
                </a:solidFill>
              </a:rPr>
              <a:t>Minerais</a:t>
            </a:r>
            <a:r>
              <a:rPr lang="en-AU" sz="1400" i="1" dirty="0">
                <a:solidFill>
                  <a:srgbClr val="FF0000"/>
                </a:solidFill>
              </a:rPr>
              <a:t> </a:t>
            </a:r>
            <a:r>
              <a:rPr lang="en-AU" sz="1400" i="1" dirty="0" err="1">
                <a:solidFill>
                  <a:srgbClr val="FF0000"/>
                </a:solidFill>
              </a:rPr>
              <a:t>Connexes</a:t>
            </a:r>
            <a:r>
              <a:rPr lang="en-AU" sz="1400" dirty="0">
                <a:solidFill>
                  <a:srgbClr val="FF0000"/>
                </a:solidFill>
              </a:rPr>
              <a:t>, </a:t>
            </a:r>
            <a:r>
              <a:rPr lang="en-AU" sz="1400" i="1" dirty="0">
                <a:solidFill>
                  <a:srgbClr val="FF0000"/>
                </a:solidFill>
              </a:rPr>
              <a:t>Note </a:t>
            </a:r>
            <a:r>
              <a:rPr lang="en-AU" sz="1400" i="1" dirty="0" err="1">
                <a:solidFill>
                  <a:srgbClr val="FF0000"/>
                </a:solidFill>
              </a:rPr>
              <a:t>Statistique</a:t>
            </a:r>
            <a:r>
              <a:rPr lang="en-AU" sz="1400" i="1" dirty="0">
                <a:solidFill>
                  <a:srgbClr val="FF0000"/>
                </a:solidFill>
              </a:rPr>
              <a:t> No 1</a:t>
            </a:r>
            <a:r>
              <a:rPr lang="en-AU" sz="1400" dirty="0">
                <a:solidFill>
                  <a:srgbClr val="FF0000"/>
                </a:solidFill>
              </a:rPr>
              <a:t>.</a:t>
            </a:r>
          </a:p>
          <a:p>
            <a:endParaRPr lang="en-AU" sz="1400" dirty="0">
              <a:solidFill>
                <a:srgbClr val="FF0000"/>
              </a:solidFill>
            </a:endParaRPr>
          </a:p>
          <a:p>
            <a:endParaRPr lang="en-AU" sz="1400" dirty="0">
              <a:solidFill>
                <a:srgbClr val="FF0000"/>
              </a:solidFill>
            </a:endParaRPr>
          </a:p>
          <a:p>
            <a:r>
              <a:rPr lang="en-AU" sz="1400" dirty="0" err="1">
                <a:solidFill>
                  <a:srgbClr val="FF0000"/>
                </a:solidFill>
              </a:rPr>
              <a:t>Krige</a:t>
            </a:r>
            <a:r>
              <a:rPr lang="en-AU" sz="1400" dirty="0">
                <a:solidFill>
                  <a:srgbClr val="FF0000"/>
                </a:solidFill>
              </a:rPr>
              <a:t>, D.G, A statistical approach to some mine valuations and allied problems at the Witwatersrand, Master's thesis of the University of Witwatersrand, 1951</a:t>
            </a:r>
          </a:p>
        </p:txBody>
      </p:sp>
      <p:sp>
        <p:nvSpPr>
          <p:cNvPr id="3" name="TextBox 2"/>
          <p:cNvSpPr txBox="1"/>
          <p:nvPr/>
        </p:nvSpPr>
        <p:spPr>
          <a:xfrm>
            <a:off x="8152253" y="80513"/>
            <a:ext cx="3827331" cy="954107"/>
          </a:xfrm>
          <a:prstGeom prst="rect">
            <a:avLst/>
          </a:prstGeom>
          <a:noFill/>
        </p:spPr>
        <p:txBody>
          <a:bodyPr wrap="none" rtlCol="0">
            <a:spAutoFit/>
          </a:bodyPr>
          <a:lstStyle/>
          <a:p>
            <a:pPr algn="r"/>
            <a:r>
              <a:rPr lang="en-AU" sz="2800" dirty="0" err="1"/>
              <a:t>Danie</a:t>
            </a:r>
            <a:r>
              <a:rPr lang="en-AU" sz="2800" dirty="0"/>
              <a:t> </a:t>
            </a:r>
            <a:r>
              <a:rPr lang="en-AU" sz="2800" dirty="0" err="1"/>
              <a:t>Krige</a:t>
            </a:r>
            <a:r>
              <a:rPr lang="en-AU" sz="2800" dirty="0"/>
              <a:t>, 1951</a:t>
            </a:r>
          </a:p>
          <a:p>
            <a:pPr algn="r"/>
            <a:r>
              <a:rPr lang="en-AU" sz="2800" dirty="0"/>
              <a:t>Georges </a:t>
            </a:r>
            <a:r>
              <a:rPr lang="en-AU" sz="2800" dirty="0" err="1"/>
              <a:t>Matheron</a:t>
            </a:r>
            <a:r>
              <a:rPr lang="en-AU" sz="2800" dirty="0"/>
              <a:t>, 1954</a:t>
            </a:r>
          </a:p>
        </p:txBody>
      </p:sp>
      <p:pic>
        <p:nvPicPr>
          <p:cNvPr id="2050" name="Picture 2">
            <a:extLst>
              <a:ext uri="{FF2B5EF4-FFF2-40B4-BE49-F238E27FC236}">
                <a16:creationId xmlns:a16="http://schemas.microsoft.com/office/drawing/2014/main" id="{68837B5F-9E27-4FB4-A352-BCE891CFB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 y="0"/>
            <a:ext cx="1252193" cy="14804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4290748-B394-40D5-B0F2-8DB9579BE3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34993" t="17587" r="23449" b="50000"/>
          <a:stretch/>
        </p:blipFill>
        <p:spPr bwMode="auto">
          <a:xfrm>
            <a:off x="10651484" y="5185457"/>
            <a:ext cx="1540516" cy="165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43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2341" y="430924"/>
            <a:ext cx="4889227" cy="491884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56" y="1077309"/>
            <a:ext cx="5108838" cy="5696607"/>
          </a:xfrm>
          <a:prstGeom prst="rect">
            <a:avLst/>
          </a:prstGeom>
        </p:spPr>
      </p:pic>
      <p:sp>
        <p:nvSpPr>
          <p:cNvPr id="7" name="Rectangle 6"/>
          <p:cNvSpPr/>
          <p:nvPr/>
        </p:nvSpPr>
        <p:spPr>
          <a:xfrm>
            <a:off x="7110248" y="5956443"/>
            <a:ext cx="4939862" cy="738664"/>
          </a:xfrm>
          <a:prstGeom prst="rect">
            <a:avLst/>
          </a:prstGeom>
        </p:spPr>
        <p:txBody>
          <a:bodyPr wrap="square">
            <a:spAutoFit/>
          </a:bodyPr>
          <a:lstStyle/>
          <a:p>
            <a:pPr algn="r"/>
            <a:r>
              <a:rPr lang="en-AU" sz="1400" dirty="0">
                <a:solidFill>
                  <a:srgbClr val="FF0000"/>
                </a:solidFill>
              </a:rPr>
              <a:t>Peter Robinson, Robin Robinson and Stephen J. Garland. 1963. Preparation of Beta Diagrams in Structural Geology by a Digital Computer, American Journal of Science, 261, 913-928.</a:t>
            </a:r>
          </a:p>
        </p:txBody>
      </p:sp>
      <p:sp>
        <p:nvSpPr>
          <p:cNvPr id="8" name="TextBox 7"/>
          <p:cNvSpPr txBox="1"/>
          <p:nvPr/>
        </p:nvSpPr>
        <p:spPr>
          <a:xfrm>
            <a:off x="9756397" y="42054"/>
            <a:ext cx="2435603" cy="954107"/>
          </a:xfrm>
          <a:prstGeom prst="rect">
            <a:avLst/>
          </a:prstGeom>
          <a:noFill/>
        </p:spPr>
        <p:txBody>
          <a:bodyPr wrap="none" rtlCol="0">
            <a:spAutoFit/>
          </a:bodyPr>
          <a:lstStyle/>
          <a:p>
            <a:r>
              <a:rPr lang="en-AU" sz="2800" dirty="0"/>
              <a:t>Robinson et al.,</a:t>
            </a:r>
          </a:p>
          <a:p>
            <a:pPr algn="r"/>
            <a:r>
              <a:rPr lang="en-AU" sz="2800" dirty="0"/>
              <a:t>1963</a:t>
            </a:r>
          </a:p>
        </p:txBody>
      </p:sp>
      <p:cxnSp>
        <p:nvCxnSpPr>
          <p:cNvPr id="3" name="Straight Arrow Connector 2">
            <a:extLst>
              <a:ext uri="{FF2B5EF4-FFF2-40B4-BE49-F238E27FC236}">
                <a16:creationId xmlns:a16="http://schemas.microsoft.com/office/drawing/2014/main" id="{44162996-67E9-4376-A937-515850F82FCE}"/>
              </a:ext>
            </a:extLst>
          </p:cNvPr>
          <p:cNvCxnSpPr/>
          <p:nvPr/>
        </p:nvCxnSpPr>
        <p:spPr>
          <a:xfrm flipV="1">
            <a:off x="6677025" y="3962400"/>
            <a:ext cx="433223" cy="10858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813380D-7F94-43F0-8A33-017A5E68F882}"/>
              </a:ext>
            </a:extLst>
          </p:cNvPr>
          <p:cNvSpPr txBox="1"/>
          <p:nvPr/>
        </p:nvSpPr>
        <p:spPr>
          <a:xfrm>
            <a:off x="5965820" y="5048250"/>
            <a:ext cx="1422409" cy="369332"/>
          </a:xfrm>
          <a:prstGeom prst="rect">
            <a:avLst/>
          </a:prstGeom>
          <a:noFill/>
        </p:spPr>
        <p:txBody>
          <a:bodyPr wrap="square" rtlCol="0">
            <a:spAutoFit/>
          </a:bodyPr>
          <a:lstStyle/>
          <a:p>
            <a:r>
              <a:rPr lang="en-AU" dirty="0">
                <a:solidFill>
                  <a:srgbClr val="5B9BD5"/>
                </a:solidFill>
              </a:rPr>
              <a:t>Hand drawn</a:t>
            </a:r>
          </a:p>
        </p:txBody>
      </p:sp>
    </p:spTree>
    <p:extLst>
      <p:ext uri="{BB962C8B-B14F-4D97-AF65-F5344CB8AC3E}">
        <p14:creationId xmlns:p14="http://schemas.microsoft.com/office/powerpoint/2010/main" val="413699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28083" y="5954110"/>
            <a:ext cx="2924447" cy="738664"/>
          </a:xfrm>
          <a:prstGeom prst="rect">
            <a:avLst/>
          </a:prstGeom>
        </p:spPr>
        <p:txBody>
          <a:bodyPr wrap="square">
            <a:spAutoFit/>
          </a:bodyPr>
          <a:lstStyle/>
          <a:p>
            <a:pPr algn="r"/>
            <a:r>
              <a:rPr lang="en-AU" sz="1400" dirty="0">
                <a:solidFill>
                  <a:srgbClr val="FF0000"/>
                </a:solidFill>
              </a:rPr>
              <a:t>A.J. Cole, 1968, Algorithm for the Production of Contour Maps from Scattered Data, </a:t>
            </a:r>
            <a:r>
              <a:rPr lang="nl-NL" sz="1400" dirty="0">
                <a:solidFill>
                  <a:srgbClr val="FF0000"/>
                </a:solidFill>
              </a:rPr>
              <a:t>Nature, 220, 92-94.</a:t>
            </a:r>
            <a:endParaRPr lang="en-AU" sz="1400" dirty="0">
              <a:solidFill>
                <a:srgbClr val="FF0000"/>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890585" cy="6858000"/>
          </a:xfrm>
          <a:prstGeom prst="rect">
            <a:avLst/>
          </a:prstGeom>
        </p:spPr>
      </p:pic>
      <p:sp>
        <p:nvSpPr>
          <p:cNvPr id="6" name="TextBox 5"/>
          <p:cNvSpPr txBox="1"/>
          <p:nvPr/>
        </p:nvSpPr>
        <p:spPr>
          <a:xfrm>
            <a:off x="11041118" y="147145"/>
            <a:ext cx="915635" cy="954107"/>
          </a:xfrm>
          <a:prstGeom prst="rect">
            <a:avLst/>
          </a:prstGeom>
          <a:noFill/>
        </p:spPr>
        <p:txBody>
          <a:bodyPr wrap="none" rtlCol="0">
            <a:spAutoFit/>
          </a:bodyPr>
          <a:lstStyle/>
          <a:p>
            <a:r>
              <a:rPr lang="en-AU" sz="2800" dirty="0"/>
              <a:t>Cole,</a:t>
            </a:r>
          </a:p>
          <a:p>
            <a:pPr algn="r"/>
            <a:r>
              <a:rPr lang="en-AU" sz="2800" dirty="0"/>
              <a:t>1968</a:t>
            </a:r>
          </a:p>
        </p:txBody>
      </p:sp>
    </p:spTree>
    <p:extLst>
      <p:ext uri="{BB962C8B-B14F-4D97-AF65-F5344CB8AC3E}">
        <p14:creationId xmlns:p14="http://schemas.microsoft.com/office/powerpoint/2010/main" val="12126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31237"/>
          <a:stretch/>
        </p:blipFill>
        <p:spPr>
          <a:xfrm>
            <a:off x="81624" y="-1"/>
            <a:ext cx="7946693" cy="6759685"/>
          </a:xfrm>
          <a:prstGeom prst="rect">
            <a:avLst/>
          </a:prstGeom>
        </p:spPr>
      </p:pic>
      <p:sp>
        <p:nvSpPr>
          <p:cNvPr id="5" name="Rectangle 4"/>
          <p:cNvSpPr/>
          <p:nvPr/>
        </p:nvSpPr>
        <p:spPr>
          <a:xfrm>
            <a:off x="8613227" y="5603567"/>
            <a:ext cx="3379077" cy="954107"/>
          </a:xfrm>
          <a:prstGeom prst="rect">
            <a:avLst/>
          </a:prstGeom>
        </p:spPr>
        <p:txBody>
          <a:bodyPr wrap="square">
            <a:spAutoFit/>
          </a:bodyPr>
          <a:lstStyle/>
          <a:p>
            <a:pPr algn="r"/>
            <a:r>
              <a:rPr lang="en-AU" sz="1400" dirty="0">
                <a:solidFill>
                  <a:srgbClr val="FF0000"/>
                </a:solidFill>
              </a:rPr>
              <a:t>A. G. </a:t>
            </a:r>
            <a:r>
              <a:rPr lang="en-AU" sz="1400" dirty="0" err="1">
                <a:solidFill>
                  <a:srgbClr val="FF0000"/>
                </a:solidFill>
              </a:rPr>
              <a:t>Journel</a:t>
            </a:r>
            <a:r>
              <a:rPr lang="en-AU" sz="1400" dirty="0">
                <a:solidFill>
                  <a:srgbClr val="FF0000"/>
                </a:solidFill>
              </a:rPr>
              <a:t>. 1974. </a:t>
            </a:r>
            <a:r>
              <a:rPr lang="en-AU" sz="1400" dirty="0" err="1">
                <a:solidFill>
                  <a:srgbClr val="FF0000"/>
                </a:solidFill>
              </a:rPr>
              <a:t>Geostatistics</a:t>
            </a:r>
            <a:r>
              <a:rPr lang="en-AU" sz="1400" dirty="0">
                <a:solidFill>
                  <a:srgbClr val="FF0000"/>
                </a:solidFill>
              </a:rPr>
              <a:t> for Conditional Simulation of Ore Bodies Economic Geology and the Bulletin of the Society of Economic Geologists, 69, 673-687</a:t>
            </a:r>
          </a:p>
        </p:txBody>
      </p:sp>
      <p:sp>
        <p:nvSpPr>
          <p:cNvPr id="6" name="TextBox 5"/>
          <p:cNvSpPr txBox="1"/>
          <p:nvPr/>
        </p:nvSpPr>
        <p:spPr>
          <a:xfrm>
            <a:off x="10471775" y="170148"/>
            <a:ext cx="1340432" cy="954107"/>
          </a:xfrm>
          <a:prstGeom prst="rect">
            <a:avLst/>
          </a:prstGeom>
          <a:noFill/>
        </p:spPr>
        <p:txBody>
          <a:bodyPr wrap="none" rtlCol="0">
            <a:spAutoFit/>
          </a:bodyPr>
          <a:lstStyle/>
          <a:p>
            <a:r>
              <a:rPr lang="en-AU" sz="2800" dirty="0" err="1"/>
              <a:t>Journel</a:t>
            </a:r>
            <a:r>
              <a:rPr lang="en-AU" sz="2800" dirty="0"/>
              <a:t>,</a:t>
            </a:r>
          </a:p>
          <a:p>
            <a:pPr algn="r"/>
            <a:r>
              <a:rPr lang="en-AU" sz="2800" dirty="0"/>
              <a:t>1974</a:t>
            </a:r>
          </a:p>
        </p:txBody>
      </p:sp>
    </p:spTree>
    <p:extLst>
      <p:ext uri="{BB962C8B-B14F-4D97-AF65-F5344CB8AC3E}">
        <p14:creationId xmlns:p14="http://schemas.microsoft.com/office/powerpoint/2010/main" val="298405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60325"/>
            <a:ext cx="5218113" cy="6727825"/>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404" t="4288" r="2142" b="1425"/>
          <a:stretch/>
        </p:blipFill>
        <p:spPr>
          <a:xfrm>
            <a:off x="5785945" y="1366345"/>
            <a:ext cx="6164317" cy="4566745"/>
          </a:xfrm>
          <a:prstGeom prst="rect">
            <a:avLst/>
          </a:prstGeom>
        </p:spPr>
      </p:pic>
      <p:sp>
        <p:nvSpPr>
          <p:cNvPr id="6" name="TextBox 5"/>
          <p:cNvSpPr txBox="1"/>
          <p:nvPr/>
        </p:nvSpPr>
        <p:spPr>
          <a:xfrm>
            <a:off x="10646103" y="6420945"/>
            <a:ext cx="1374415" cy="307777"/>
          </a:xfrm>
          <a:prstGeom prst="rect">
            <a:avLst/>
          </a:prstGeom>
          <a:noFill/>
        </p:spPr>
        <p:txBody>
          <a:bodyPr wrap="none" rtlCol="0">
            <a:spAutoFit/>
          </a:bodyPr>
          <a:lstStyle/>
          <a:p>
            <a:r>
              <a:rPr lang="en-AU" sz="1400" dirty="0">
                <a:solidFill>
                  <a:srgbClr val="FF0000"/>
                </a:solidFill>
              </a:rPr>
              <a:t>M. </a:t>
            </a:r>
            <a:r>
              <a:rPr lang="en-AU" sz="1400" dirty="0" err="1">
                <a:solidFill>
                  <a:srgbClr val="FF0000"/>
                </a:solidFill>
              </a:rPr>
              <a:t>Newall</a:t>
            </a:r>
            <a:r>
              <a:rPr lang="en-AU" sz="1400" dirty="0">
                <a:solidFill>
                  <a:srgbClr val="FF0000"/>
                </a:solidFill>
              </a:rPr>
              <a:t>, 1975</a:t>
            </a:r>
          </a:p>
        </p:txBody>
      </p:sp>
      <p:sp>
        <p:nvSpPr>
          <p:cNvPr id="7" name="TextBox 6"/>
          <p:cNvSpPr txBox="1"/>
          <p:nvPr/>
        </p:nvSpPr>
        <p:spPr>
          <a:xfrm>
            <a:off x="9672759" y="118391"/>
            <a:ext cx="2347759" cy="954107"/>
          </a:xfrm>
          <a:prstGeom prst="rect">
            <a:avLst/>
          </a:prstGeom>
          <a:noFill/>
        </p:spPr>
        <p:txBody>
          <a:bodyPr wrap="none" rtlCol="0">
            <a:spAutoFit/>
          </a:bodyPr>
          <a:lstStyle/>
          <a:p>
            <a:pPr algn="r"/>
            <a:r>
              <a:rPr lang="en-AU" sz="2800" dirty="0"/>
              <a:t>Martin Newall,</a:t>
            </a:r>
          </a:p>
          <a:p>
            <a:pPr algn="r"/>
            <a:r>
              <a:rPr lang="en-AU" sz="2800" dirty="0"/>
              <a:t>1975</a:t>
            </a:r>
          </a:p>
        </p:txBody>
      </p:sp>
      <p:pic>
        <p:nvPicPr>
          <p:cNvPr id="9" name="Picture 8" descr="A picture containing person, person, indoor&#10;&#10;Description automatically generated">
            <a:extLst>
              <a:ext uri="{FF2B5EF4-FFF2-40B4-BE49-F238E27FC236}">
                <a16:creationId xmlns:a16="http://schemas.microsoft.com/office/drawing/2014/main" id="{36EA6C68-962F-42A8-9C96-3960CC612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772" y="212081"/>
            <a:ext cx="1501927" cy="981928"/>
          </a:xfrm>
          <a:prstGeom prst="rect">
            <a:avLst/>
          </a:prstGeom>
        </p:spPr>
      </p:pic>
      <p:pic>
        <p:nvPicPr>
          <p:cNvPr id="17" name="Picture 16" descr="Diagram&#10;&#10;Description automatically generated">
            <a:extLst>
              <a:ext uri="{FF2B5EF4-FFF2-40B4-BE49-F238E27FC236}">
                <a16:creationId xmlns:a16="http://schemas.microsoft.com/office/drawing/2014/main" id="{0864A8A0-923F-47E5-82E6-B063264125C3}"/>
              </a:ext>
            </a:extLst>
          </p:cNvPr>
          <p:cNvPicPr>
            <a:picLocks noChangeAspect="1"/>
          </p:cNvPicPr>
          <p:nvPr/>
        </p:nvPicPr>
        <p:blipFill>
          <a:blip r:embed="rId5"/>
          <a:stretch>
            <a:fillRect/>
          </a:stretch>
        </p:blipFill>
        <p:spPr>
          <a:xfrm>
            <a:off x="-127320" y="-146554"/>
            <a:ext cx="5617273" cy="7141580"/>
          </a:xfrm>
          <a:prstGeom prst="rect">
            <a:avLst/>
          </a:prstGeom>
        </p:spPr>
      </p:pic>
      <p:sp>
        <p:nvSpPr>
          <p:cNvPr id="10" name="Rectangle 9">
            <a:extLst>
              <a:ext uri="{FF2B5EF4-FFF2-40B4-BE49-F238E27FC236}">
                <a16:creationId xmlns:a16="http://schemas.microsoft.com/office/drawing/2014/main" id="{429EBF6A-9A01-43D8-8BEA-2E0889E0F7BE}"/>
              </a:ext>
            </a:extLst>
          </p:cNvPr>
          <p:cNvSpPr/>
          <p:nvPr/>
        </p:nvSpPr>
        <p:spPr>
          <a:xfrm>
            <a:off x="-110216" y="-156580"/>
            <a:ext cx="5600169" cy="7141580"/>
          </a:xfrm>
          <a:prstGeom prst="rect">
            <a:avLst/>
          </a:prstGeom>
          <a:noFill/>
          <a:ln w="406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E9C4E2A6-D7F6-4CC8-8FAF-69D1D50B8928}"/>
              </a:ext>
            </a:extLst>
          </p:cNvPr>
          <p:cNvSpPr txBox="1"/>
          <p:nvPr/>
        </p:nvSpPr>
        <p:spPr>
          <a:xfrm>
            <a:off x="5489953" y="6596390"/>
            <a:ext cx="1159292" cy="261610"/>
          </a:xfrm>
          <a:prstGeom prst="rect">
            <a:avLst/>
          </a:prstGeom>
          <a:noFill/>
        </p:spPr>
        <p:txBody>
          <a:bodyPr wrap="none" rtlCol="0">
            <a:spAutoFit/>
          </a:bodyPr>
          <a:lstStyle/>
          <a:p>
            <a:r>
              <a:rPr lang="en-AU" sz="1100" dirty="0" err="1"/>
              <a:t>hateplow@giphy</a:t>
            </a:r>
            <a:endParaRPr lang="en-AU" sz="1100" dirty="0"/>
          </a:p>
        </p:txBody>
      </p:sp>
    </p:spTree>
    <p:extLst>
      <p:ext uri="{BB962C8B-B14F-4D97-AF65-F5344CB8AC3E}">
        <p14:creationId xmlns:p14="http://schemas.microsoft.com/office/powerpoint/2010/main" val="324993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36221" y="6046527"/>
            <a:ext cx="4535215" cy="646331"/>
          </a:xfrm>
          <a:prstGeom prst="rect">
            <a:avLst/>
          </a:prstGeom>
        </p:spPr>
        <p:txBody>
          <a:bodyPr wrap="square">
            <a:spAutoFit/>
          </a:bodyPr>
          <a:lstStyle/>
          <a:p>
            <a:pPr algn="r"/>
            <a:r>
              <a:rPr lang="en-AU" sz="1200" dirty="0">
                <a:solidFill>
                  <a:srgbClr val="FF0000"/>
                </a:solidFill>
                <a:latin typeface="Code2000"/>
              </a:rPr>
              <a:t>John C. Tipper. 1976. The Study of Geological Objects in Three Dimensions by the Computerized Reconstruction of Serial Sections. The Journal of Geology, Vol. 84, No. 4, 476-484</a:t>
            </a:r>
            <a:endParaRPr lang="en-AU" sz="1200" dirty="0">
              <a:solidFill>
                <a:srgbClr val="FF0000"/>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305" y="137869"/>
            <a:ext cx="6431842" cy="5908658"/>
          </a:xfrm>
          <a:prstGeom prst="rect">
            <a:avLst/>
          </a:prstGeom>
        </p:spPr>
      </p:pic>
      <p:sp>
        <p:nvSpPr>
          <p:cNvPr id="6" name="TextBox 5"/>
          <p:cNvSpPr txBox="1"/>
          <p:nvPr/>
        </p:nvSpPr>
        <p:spPr>
          <a:xfrm>
            <a:off x="10247622" y="29869"/>
            <a:ext cx="1944378" cy="954107"/>
          </a:xfrm>
          <a:prstGeom prst="rect">
            <a:avLst/>
          </a:prstGeom>
          <a:noFill/>
        </p:spPr>
        <p:txBody>
          <a:bodyPr wrap="none" rtlCol="0">
            <a:spAutoFit/>
          </a:bodyPr>
          <a:lstStyle/>
          <a:p>
            <a:r>
              <a:rPr lang="en-AU" sz="2800" dirty="0"/>
              <a:t>John Tipper,</a:t>
            </a:r>
          </a:p>
          <a:p>
            <a:pPr algn="r"/>
            <a:r>
              <a:rPr lang="en-AU" sz="2800" dirty="0"/>
              <a:t>1976</a:t>
            </a:r>
          </a:p>
        </p:txBody>
      </p:sp>
    </p:spTree>
    <p:extLst>
      <p:ext uri="{BB962C8B-B14F-4D97-AF65-F5344CB8AC3E}">
        <p14:creationId xmlns:p14="http://schemas.microsoft.com/office/powerpoint/2010/main" val="305269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5">
            <a:extLst>
              <a:ext uri="{FF2B5EF4-FFF2-40B4-BE49-F238E27FC236}">
                <a16:creationId xmlns:a16="http://schemas.microsoft.com/office/drawing/2014/main" id="{3680386F-AB86-894C-A311-3E43530D1AEC}"/>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t="29022" b="29022"/>
          <a:stretch/>
        </p:blipFill>
        <p:spPr>
          <a:xfrm>
            <a:off x="0" y="-1"/>
            <a:ext cx="12192000" cy="5374433"/>
          </a:xfrm>
          <a:prstGeom prst="rect">
            <a:avLst/>
          </a:prstGeom>
          <a:solidFill>
            <a:schemeClr val="bg1"/>
          </a:solidFill>
        </p:spPr>
      </p:pic>
      <p:sp>
        <p:nvSpPr>
          <p:cNvPr id="3" name="TextBox 2"/>
          <p:cNvSpPr txBox="1"/>
          <p:nvPr/>
        </p:nvSpPr>
        <p:spPr>
          <a:xfrm>
            <a:off x="207445" y="5468342"/>
            <a:ext cx="1169841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The University of Western </a:t>
            </a:r>
            <a:r>
              <a:rPr lang="en-US" dirty="0">
                <a:solidFill>
                  <a:srgbClr val="000000"/>
                </a:solidFill>
                <a:latin typeface="Century Gothic" panose="020F0302020204030204"/>
              </a:rPr>
              <a:t>Australia acknowledges </a:t>
            </a:r>
            <a:r>
              <a:rPr lang="en-AU" dirty="0">
                <a:solidFill>
                  <a:srgbClr val="000000"/>
                </a:solidFill>
                <a:latin typeface="Century Gothic" panose="020F0302020204030204"/>
              </a:rPr>
              <a:t>the traditional owners and custodians of this land, the Wadjuk people of Nyungar nation and pay our respects to Elders both past and present for they hold the knowledge, the language, the traditions and culture of their people and their land</a:t>
            </a:r>
          </a:p>
        </p:txBody>
      </p:sp>
    </p:spTree>
    <p:extLst>
      <p:ext uri="{BB962C8B-B14F-4D97-AF65-F5344CB8AC3E}">
        <p14:creationId xmlns:p14="http://schemas.microsoft.com/office/powerpoint/2010/main" val="1662374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437"/>
            <a:ext cx="9792182" cy="5935083"/>
          </a:xfrm>
          <a:prstGeom prst="rect">
            <a:avLst/>
          </a:prstGeom>
        </p:spPr>
      </p:pic>
      <p:sp>
        <p:nvSpPr>
          <p:cNvPr id="4" name="Rectangle 3"/>
          <p:cNvSpPr/>
          <p:nvPr/>
        </p:nvSpPr>
        <p:spPr>
          <a:xfrm>
            <a:off x="8786919" y="6019899"/>
            <a:ext cx="3216166" cy="738664"/>
          </a:xfrm>
          <a:prstGeom prst="rect">
            <a:avLst/>
          </a:prstGeom>
        </p:spPr>
        <p:txBody>
          <a:bodyPr wrap="square">
            <a:spAutoFit/>
          </a:bodyPr>
          <a:lstStyle/>
          <a:p>
            <a:pPr algn="r"/>
            <a:r>
              <a:rPr lang="en-AU" sz="1400" dirty="0">
                <a:solidFill>
                  <a:srgbClr val="FF0000"/>
                </a:solidFill>
              </a:rPr>
              <a:t>Bridge, J. S., and </a:t>
            </a:r>
            <a:r>
              <a:rPr lang="en-AU" sz="1400" dirty="0" err="1">
                <a:solidFill>
                  <a:srgbClr val="FF0000"/>
                </a:solidFill>
              </a:rPr>
              <a:t>Leeder</a:t>
            </a:r>
            <a:r>
              <a:rPr lang="en-AU" sz="1400" dirty="0">
                <a:solidFill>
                  <a:srgbClr val="FF0000"/>
                </a:solidFill>
              </a:rPr>
              <a:t>, M. R., 1979, A simulation model of alluvial stratigraphy: Sedimentology, v. 26, p. 617–644.</a:t>
            </a:r>
          </a:p>
        </p:txBody>
      </p:sp>
      <p:sp>
        <p:nvSpPr>
          <p:cNvPr id="6" name="TextBox 5"/>
          <p:cNvSpPr txBox="1"/>
          <p:nvPr/>
        </p:nvSpPr>
        <p:spPr>
          <a:xfrm>
            <a:off x="9223820" y="0"/>
            <a:ext cx="2890407" cy="954107"/>
          </a:xfrm>
          <a:prstGeom prst="rect">
            <a:avLst/>
          </a:prstGeom>
          <a:noFill/>
        </p:spPr>
        <p:txBody>
          <a:bodyPr wrap="none" rtlCol="0">
            <a:spAutoFit/>
          </a:bodyPr>
          <a:lstStyle/>
          <a:p>
            <a:pPr algn="r"/>
            <a:r>
              <a:rPr lang="en-AU" sz="2800" dirty="0"/>
              <a:t>Bridge and </a:t>
            </a:r>
            <a:r>
              <a:rPr lang="en-AU" sz="2800" dirty="0" err="1"/>
              <a:t>Leeder</a:t>
            </a:r>
            <a:r>
              <a:rPr lang="en-AU" sz="2800" dirty="0"/>
              <a:t>,</a:t>
            </a:r>
          </a:p>
          <a:p>
            <a:pPr algn="r"/>
            <a:r>
              <a:rPr lang="en-AU" sz="2800" dirty="0"/>
              <a:t>1979</a:t>
            </a:r>
          </a:p>
        </p:txBody>
      </p:sp>
      <p:sp>
        <p:nvSpPr>
          <p:cNvPr id="2" name="TextBox 1">
            <a:extLst>
              <a:ext uri="{FF2B5EF4-FFF2-40B4-BE49-F238E27FC236}">
                <a16:creationId xmlns:a16="http://schemas.microsoft.com/office/drawing/2014/main" id="{A8E5EF28-36BB-4BAF-8500-E6AE0655E90C}"/>
              </a:ext>
            </a:extLst>
          </p:cNvPr>
          <p:cNvSpPr txBox="1"/>
          <p:nvPr/>
        </p:nvSpPr>
        <p:spPr>
          <a:xfrm>
            <a:off x="3327400" y="3987800"/>
            <a:ext cx="3166316" cy="461665"/>
          </a:xfrm>
          <a:prstGeom prst="rect">
            <a:avLst/>
          </a:prstGeom>
          <a:noFill/>
        </p:spPr>
        <p:txBody>
          <a:bodyPr wrap="none" rtlCol="0">
            <a:spAutoFit/>
          </a:bodyPr>
          <a:lstStyle/>
          <a:p>
            <a:r>
              <a:rPr lang="en-AU" sz="2400" dirty="0"/>
              <a:t>Simulated Cross-section</a:t>
            </a:r>
          </a:p>
        </p:txBody>
      </p:sp>
    </p:spTree>
    <p:extLst>
      <p:ext uri="{BB962C8B-B14F-4D97-AF65-F5344CB8AC3E}">
        <p14:creationId xmlns:p14="http://schemas.microsoft.com/office/powerpoint/2010/main" val="12005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895449" y="6292739"/>
            <a:ext cx="4296551" cy="523220"/>
          </a:xfrm>
          <a:prstGeom prst="rect">
            <a:avLst/>
          </a:prstGeom>
          <a:noFill/>
        </p:spPr>
        <p:txBody>
          <a:bodyPr wrap="square" rtlCol="0">
            <a:spAutoFit/>
          </a:bodyPr>
          <a:lstStyle/>
          <a:p>
            <a:pPr algn="r"/>
            <a:r>
              <a:rPr lang="fr-FR" sz="1400" dirty="0">
                <a:solidFill>
                  <a:srgbClr val="FF0000"/>
                </a:solidFill>
              </a:rPr>
              <a:t>Jessell, M.W. 1981. An interactive </a:t>
            </a:r>
            <a:r>
              <a:rPr lang="fr-FR" sz="1400" dirty="0" err="1">
                <a:solidFill>
                  <a:srgbClr val="FF0000"/>
                </a:solidFill>
              </a:rPr>
              <a:t>Map</a:t>
            </a:r>
            <a:r>
              <a:rPr lang="fr-FR" sz="1400" dirty="0">
                <a:solidFill>
                  <a:srgbClr val="FF0000"/>
                </a:solidFill>
              </a:rPr>
              <a:t> </a:t>
            </a:r>
            <a:r>
              <a:rPr lang="fr-FR" sz="1400" dirty="0" err="1">
                <a:solidFill>
                  <a:srgbClr val="FF0000"/>
                </a:solidFill>
              </a:rPr>
              <a:t>Creation</a:t>
            </a:r>
            <a:r>
              <a:rPr lang="fr-FR" sz="1400" dirty="0">
                <a:solidFill>
                  <a:srgbClr val="FF0000"/>
                </a:solidFill>
              </a:rPr>
              <a:t> Package, </a:t>
            </a:r>
            <a:r>
              <a:rPr lang="fr-FR" sz="1400" dirty="0" err="1">
                <a:solidFill>
                  <a:srgbClr val="FF0000"/>
                </a:solidFill>
              </a:rPr>
              <a:t>Unpublished</a:t>
            </a:r>
            <a:r>
              <a:rPr lang="fr-FR" sz="1400" dirty="0">
                <a:solidFill>
                  <a:srgbClr val="FF0000"/>
                </a:solidFill>
              </a:rPr>
              <a:t> </a:t>
            </a:r>
            <a:r>
              <a:rPr lang="fr-FR" sz="1400" dirty="0" err="1">
                <a:solidFill>
                  <a:srgbClr val="FF0000"/>
                </a:solidFill>
              </a:rPr>
              <a:t>MSc</a:t>
            </a:r>
            <a:r>
              <a:rPr lang="fr-FR" sz="1400" dirty="0">
                <a:solidFill>
                  <a:srgbClr val="FF0000"/>
                </a:solidFill>
              </a:rPr>
              <a:t> </a:t>
            </a:r>
            <a:r>
              <a:rPr lang="fr-FR" sz="1400" dirty="0" err="1">
                <a:solidFill>
                  <a:srgbClr val="FF0000"/>
                </a:solidFill>
              </a:rPr>
              <a:t>thesis</a:t>
            </a:r>
            <a:r>
              <a:rPr lang="fr-FR" sz="1400" dirty="0">
                <a:solidFill>
                  <a:srgbClr val="FF0000"/>
                </a:solidFill>
              </a:rPr>
              <a:t>,  </a:t>
            </a:r>
            <a:r>
              <a:rPr lang="fr-FR" sz="1400" dirty="0" err="1">
                <a:solidFill>
                  <a:srgbClr val="FF0000"/>
                </a:solidFill>
              </a:rPr>
              <a:t>Unversity</a:t>
            </a:r>
            <a:r>
              <a:rPr lang="fr-FR" sz="1400" dirty="0">
                <a:solidFill>
                  <a:srgbClr val="FF0000"/>
                </a:solidFill>
              </a:rPr>
              <a:t> of London</a:t>
            </a:r>
          </a:p>
        </p:txBody>
      </p:sp>
      <p:pic>
        <p:nvPicPr>
          <p:cNvPr id="19" name="Picture 18"/>
          <p:cNvPicPr>
            <a:picLocks noChangeAspect="1"/>
          </p:cNvPicPr>
          <p:nvPr/>
        </p:nvPicPr>
        <p:blipFill>
          <a:blip r:embed="rId2">
            <a:clrChange>
              <a:clrFrom>
                <a:srgbClr val="FFFFFF"/>
              </a:clrFrom>
              <a:clrTo>
                <a:srgbClr val="FFFFFF">
                  <a:alpha val="0"/>
                </a:srgbClr>
              </a:clrTo>
            </a:clrChange>
          </a:blip>
          <a:stretch>
            <a:fillRect/>
          </a:stretch>
        </p:blipFill>
        <p:spPr>
          <a:xfrm>
            <a:off x="194936" y="2525486"/>
            <a:ext cx="3635564" cy="3343583"/>
          </a:xfrm>
          <a:prstGeom prst="rect">
            <a:avLst/>
          </a:prstGeom>
        </p:spPr>
      </p:pic>
      <p:grpSp>
        <p:nvGrpSpPr>
          <p:cNvPr id="30" name="Group 29"/>
          <p:cNvGrpSpPr/>
          <p:nvPr/>
        </p:nvGrpSpPr>
        <p:grpSpPr>
          <a:xfrm>
            <a:off x="4136432" y="152400"/>
            <a:ext cx="7860632" cy="5908612"/>
            <a:chOff x="4136432" y="152400"/>
            <a:chExt cx="7860632" cy="5908612"/>
          </a:xfrm>
        </p:grpSpPr>
        <p:pic>
          <p:nvPicPr>
            <p:cNvPr id="13" name="Picture 12"/>
            <p:cNvPicPr>
              <a:picLocks noChangeAspect="1"/>
            </p:cNvPicPr>
            <p:nvPr/>
          </p:nvPicPr>
          <p:blipFill>
            <a:blip r:embed="rId3"/>
            <a:stretch>
              <a:fillRect/>
            </a:stretch>
          </p:blipFill>
          <p:spPr>
            <a:xfrm>
              <a:off x="4136432" y="152400"/>
              <a:ext cx="7860632" cy="5908612"/>
            </a:xfrm>
            <a:prstGeom prst="rect">
              <a:avLst/>
            </a:prstGeom>
          </p:spPr>
        </p:pic>
        <p:cxnSp>
          <p:nvCxnSpPr>
            <p:cNvPr id="21" name="Straight Connector 20"/>
            <p:cNvCxnSpPr/>
            <p:nvPr/>
          </p:nvCxnSpPr>
          <p:spPr>
            <a:xfrm>
              <a:off x="7336221" y="194441"/>
              <a:ext cx="0" cy="5754414"/>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77862" y="4762346"/>
              <a:ext cx="7688318" cy="35627"/>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5232EF58-FD91-4287-8709-2CAE6B2B94A2}"/>
              </a:ext>
            </a:extLst>
          </p:cNvPr>
          <p:cNvPicPr>
            <a:picLocks noChangeAspect="1"/>
          </p:cNvPicPr>
          <p:nvPr/>
        </p:nvPicPr>
        <p:blipFill>
          <a:blip r:embed="rId4">
            <a:clrChange>
              <a:clrFrom>
                <a:srgbClr val="000000"/>
              </a:clrFrom>
              <a:clrTo>
                <a:srgbClr val="000000">
                  <a:alpha val="0"/>
                </a:srgbClr>
              </a:clrTo>
            </a:clrChange>
            <a:duotone>
              <a:schemeClr val="accent6">
                <a:shade val="45000"/>
                <a:satMod val="135000"/>
              </a:schemeClr>
              <a:prstClr val="white"/>
            </a:duotone>
          </a:blip>
          <a:stretch>
            <a:fillRect/>
          </a:stretch>
        </p:blipFill>
        <p:spPr>
          <a:xfrm>
            <a:off x="831512" y="3094295"/>
            <a:ext cx="1962906" cy="1261868"/>
          </a:xfrm>
          <a:prstGeom prst="rect">
            <a:avLst/>
          </a:prstGeom>
        </p:spPr>
      </p:pic>
      <p:sp>
        <p:nvSpPr>
          <p:cNvPr id="15" name="TextBox 14">
            <a:extLst>
              <a:ext uri="{FF2B5EF4-FFF2-40B4-BE49-F238E27FC236}">
                <a16:creationId xmlns:a16="http://schemas.microsoft.com/office/drawing/2014/main" id="{76AF51C6-4E8D-4B9F-A053-6D0604BD53BC}"/>
              </a:ext>
            </a:extLst>
          </p:cNvPr>
          <p:cNvSpPr txBox="1"/>
          <p:nvPr/>
        </p:nvSpPr>
        <p:spPr>
          <a:xfrm>
            <a:off x="90545" y="127456"/>
            <a:ext cx="1484701" cy="400110"/>
          </a:xfrm>
          <a:prstGeom prst="rect">
            <a:avLst/>
          </a:prstGeom>
          <a:noFill/>
        </p:spPr>
        <p:txBody>
          <a:bodyPr wrap="none" rtlCol="0">
            <a:spAutoFit/>
          </a:bodyPr>
          <a:lstStyle/>
          <a:p>
            <a:pPr algn="r"/>
            <a:r>
              <a:rPr lang="en-AU" sz="2000" dirty="0"/>
              <a:t>Jessell, 1981</a:t>
            </a:r>
          </a:p>
        </p:txBody>
      </p:sp>
      <p:pic>
        <p:nvPicPr>
          <p:cNvPr id="16" name="Picture 35" descr="Open history with Noddy">
            <a:extLst>
              <a:ext uri="{FF2B5EF4-FFF2-40B4-BE49-F238E27FC236}">
                <a16:creationId xmlns:a16="http://schemas.microsoft.com/office/drawing/2014/main" id="{00C039B7-E375-43AB-B78E-971609A0446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8908" y="178284"/>
            <a:ext cx="328449" cy="3284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 person&#10;&#10;Description automatically generated">
            <a:extLst>
              <a:ext uri="{FF2B5EF4-FFF2-40B4-BE49-F238E27FC236}">
                <a16:creationId xmlns:a16="http://schemas.microsoft.com/office/drawing/2014/main" id="{2299C644-C9F4-4D4D-A18B-E200BEDDA4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2689" y="194441"/>
            <a:ext cx="1410777" cy="1514616"/>
          </a:xfrm>
          <a:prstGeom prst="rect">
            <a:avLst/>
          </a:prstGeom>
        </p:spPr>
      </p:pic>
    </p:spTree>
    <p:extLst>
      <p:ext uri="{BB962C8B-B14F-4D97-AF65-F5344CB8AC3E}">
        <p14:creationId xmlns:p14="http://schemas.microsoft.com/office/powerpoint/2010/main" val="25661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15E7105B-A16C-4546-A7DA-90E0320764AA}"/>
              </a:ext>
            </a:extLst>
          </p:cNvPr>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7239699" y="316228"/>
            <a:ext cx="4872164" cy="622554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7" y="645952"/>
            <a:ext cx="5177362" cy="6212048"/>
          </a:xfrm>
          <a:prstGeom prst="rect">
            <a:avLst/>
          </a:prstGeom>
        </p:spPr>
      </p:pic>
      <p:sp>
        <p:nvSpPr>
          <p:cNvPr id="3" name="Rectangle 1"/>
          <p:cNvSpPr>
            <a:spLocks noChangeArrowheads="1"/>
          </p:cNvSpPr>
          <p:nvPr/>
        </p:nvSpPr>
        <p:spPr bwMode="auto">
          <a:xfrm>
            <a:off x="945931" y="2756173"/>
            <a:ext cx="4188373"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35" tIns="0" rIns="91440" bIns="0" numCol="1" anchor="ctr" anchorCtr="0" compatLnSpc="1">
            <a:prstTxWarp prst="textNoShape">
              <a:avLst/>
            </a:prstTxWarp>
            <a:spAutoFit/>
          </a:bodyPr>
          <a:lstStyle/>
          <a:p>
            <a:pPr algn="r" fontAlgn="t"/>
            <a:r>
              <a:rPr lang="en-US" altLang="en-US" sz="1400" dirty="0">
                <a:solidFill>
                  <a:srgbClr val="FF0000"/>
                </a:solidFill>
                <a:cs typeface="Arial" panose="020B0604020202020204" pitchFamily="34" charset="0"/>
              </a:rPr>
              <a:t>Jean-Laurent Mallet </a:t>
            </a:r>
            <a:r>
              <a:rPr lang="en-AU" sz="1400" dirty="0">
                <a:solidFill>
                  <a:srgbClr val="FF0000"/>
                </a:solidFill>
              </a:rPr>
              <a:t>1989 , </a:t>
            </a:r>
            <a:r>
              <a:rPr lang="en-US" altLang="en-US" sz="1400" dirty="0">
                <a:solidFill>
                  <a:srgbClr val="FF0000"/>
                </a:solidFill>
                <a:cs typeface="Arial" panose="020B0604020202020204" pitchFamily="34" charset="0"/>
              </a:rPr>
              <a:t> Discrete smooth interpolation. </a:t>
            </a:r>
            <a:r>
              <a:rPr lang="en-AU" sz="1400" dirty="0">
                <a:solidFill>
                  <a:srgbClr val="FF0000"/>
                </a:solidFill>
              </a:rPr>
              <a:t>ACM Transactions on Graphics, 8, 121-144</a:t>
            </a:r>
            <a:endParaRPr kumimoji="0" lang="en-US" altLang="en-US" sz="1400" i="0" u="none" strike="noStrike" cap="none" normalizeH="0" baseline="0" dirty="0">
              <a:ln>
                <a:noFill/>
              </a:ln>
              <a:solidFill>
                <a:srgbClr val="FF0000"/>
              </a:solidFill>
              <a:effectLst/>
              <a:cs typeface="Arial" panose="020B0604020202020204" pitchFamily="34" charset="0"/>
            </a:endParaRPr>
          </a:p>
        </p:txBody>
      </p:sp>
      <p:sp>
        <p:nvSpPr>
          <p:cNvPr id="5" name="TextBox 4"/>
          <p:cNvSpPr txBox="1"/>
          <p:nvPr/>
        </p:nvSpPr>
        <p:spPr>
          <a:xfrm>
            <a:off x="8659898" y="6395526"/>
            <a:ext cx="3008516" cy="307777"/>
          </a:xfrm>
          <a:prstGeom prst="rect">
            <a:avLst/>
          </a:prstGeom>
          <a:noFill/>
        </p:spPr>
        <p:txBody>
          <a:bodyPr wrap="none" rtlCol="0">
            <a:spAutoFit/>
          </a:bodyPr>
          <a:lstStyle/>
          <a:p>
            <a:r>
              <a:rPr lang="en-AU" sz="1400" dirty="0">
                <a:solidFill>
                  <a:srgbClr val="FF0000"/>
                </a:solidFill>
                <a:cs typeface="Arial" panose="020B0604020202020204" pitchFamily="34" charset="0"/>
              </a:rPr>
              <a:t>Fractal Graphics (Norseman-Menzies)</a:t>
            </a:r>
          </a:p>
        </p:txBody>
      </p:sp>
      <p:sp>
        <p:nvSpPr>
          <p:cNvPr id="6" name="TextBox 5"/>
          <p:cNvSpPr txBox="1"/>
          <p:nvPr/>
        </p:nvSpPr>
        <p:spPr>
          <a:xfrm>
            <a:off x="193569" y="154697"/>
            <a:ext cx="2846548" cy="400110"/>
          </a:xfrm>
          <a:prstGeom prst="rect">
            <a:avLst/>
          </a:prstGeom>
          <a:noFill/>
        </p:spPr>
        <p:txBody>
          <a:bodyPr wrap="none" rtlCol="0">
            <a:spAutoFit/>
          </a:bodyPr>
          <a:lstStyle/>
          <a:p>
            <a:r>
              <a:rPr lang="en-AU" sz="2000" dirty="0"/>
              <a:t>Jean-Laurent Mallet,1989</a:t>
            </a:r>
          </a:p>
        </p:txBody>
      </p:sp>
      <p:sp>
        <p:nvSpPr>
          <p:cNvPr id="7" name="TextBox 6"/>
          <p:cNvSpPr txBox="1"/>
          <p:nvPr/>
        </p:nvSpPr>
        <p:spPr>
          <a:xfrm>
            <a:off x="9720545" y="154697"/>
            <a:ext cx="2436051" cy="400110"/>
          </a:xfrm>
          <a:prstGeom prst="rect">
            <a:avLst/>
          </a:prstGeom>
          <a:noFill/>
        </p:spPr>
        <p:txBody>
          <a:bodyPr wrap="none" rtlCol="0">
            <a:spAutoFit/>
          </a:bodyPr>
          <a:lstStyle/>
          <a:p>
            <a:r>
              <a:rPr lang="en-AU" sz="2000" dirty="0"/>
              <a:t>Fractal Graphics,1998</a:t>
            </a:r>
          </a:p>
        </p:txBody>
      </p:sp>
      <p:pic>
        <p:nvPicPr>
          <p:cNvPr id="3074" name="Picture 2" descr="Gocad logo">
            <a:extLst>
              <a:ext uri="{FF2B5EF4-FFF2-40B4-BE49-F238E27FC236}">
                <a16:creationId xmlns:a16="http://schemas.microsoft.com/office/drawing/2014/main" id="{3B27A4FF-4F53-4D09-A2FA-55E8B6D26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1855" y="182385"/>
            <a:ext cx="1010447" cy="3724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ean-Laurent Mallet | The American Institute of Mining, Metallurgical, and  Petroleum Engineers">
            <a:extLst>
              <a:ext uri="{FF2B5EF4-FFF2-40B4-BE49-F238E27FC236}">
                <a16:creationId xmlns:a16="http://schemas.microsoft.com/office/drawing/2014/main" id="{0506513E-5088-473B-969B-42B3218DC9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499" y="5436902"/>
            <a:ext cx="1085487" cy="12664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T Quarterly News">
            <a:extLst>
              <a:ext uri="{FF2B5EF4-FFF2-40B4-BE49-F238E27FC236}">
                <a16:creationId xmlns:a16="http://schemas.microsoft.com/office/drawing/2014/main" id="{0409E2AC-D321-403A-BDAA-E8C59576AE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4833" y="199623"/>
            <a:ext cx="1053574" cy="1214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94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12285"/>
          <a:stretch/>
        </p:blipFill>
        <p:spPr>
          <a:xfrm>
            <a:off x="5616498" y="1206500"/>
            <a:ext cx="5988677" cy="3752115"/>
          </a:xfrm>
          <a:prstGeom prst="rect">
            <a:avLst/>
          </a:prstGeom>
        </p:spPr>
      </p:pic>
      <p:sp>
        <p:nvSpPr>
          <p:cNvPr id="5" name="TextBox 4"/>
          <p:cNvSpPr txBox="1"/>
          <p:nvPr/>
        </p:nvSpPr>
        <p:spPr>
          <a:xfrm>
            <a:off x="8317863" y="66632"/>
            <a:ext cx="3874137" cy="954107"/>
          </a:xfrm>
          <a:prstGeom prst="rect">
            <a:avLst/>
          </a:prstGeom>
          <a:noFill/>
        </p:spPr>
        <p:txBody>
          <a:bodyPr wrap="none" rtlCol="0">
            <a:spAutoFit/>
          </a:bodyPr>
          <a:lstStyle/>
          <a:p>
            <a:pPr algn="r"/>
            <a:r>
              <a:rPr lang="en-AU" sz="2800" dirty="0" err="1"/>
              <a:t>Stirewalt</a:t>
            </a:r>
            <a:r>
              <a:rPr lang="en-AU" sz="2800" dirty="0"/>
              <a:t> and Henderson,</a:t>
            </a:r>
          </a:p>
          <a:p>
            <a:pPr algn="r"/>
            <a:r>
              <a:rPr lang="en-AU" sz="2800" dirty="0"/>
              <a:t>1995</a:t>
            </a:r>
          </a:p>
        </p:txBody>
      </p:sp>
      <p:sp>
        <p:nvSpPr>
          <p:cNvPr id="2" name="TextBox 1"/>
          <p:cNvSpPr txBox="1"/>
          <p:nvPr/>
        </p:nvSpPr>
        <p:spPr>
          <a:xfrm>
            <a:off x="5865963" y="6015487"/>
            <a:ext cx="6226348" cy="738664"/>
          </a:xfrm>
          <a:prstGeom prst="rect">
            <a:avLst/>
          </a:prstGeom>
          <a:noFill/>
        </p:spPr>
        <p:txBody>
          <a:bodyPr wrap="square" rtlCol="0">
            <a:spAutoFit/>
          </a:bodyPr>
          <a:lstStyle/>
          <a:p>
            <a:r>
              <a:rPr lang="en-AU" sz="1400" dirty="0">
                <a:solidFill>
                  <a:srgbClr val="FF0000"/>
                </a:solidFill>
              </a:rPr>
              <a:t>G. </a:t>
            </a:r>
            <a:r>
              <a:rPr lang="en-AU" sz="1400" dirty="0" err="1">
                <a:solidFill>
                  <a:srgbClr val="FF0000"/>
                </a:solidFill>
              </a:rPr>
              <a:t>Stirewalt</a:t>
            </a:r>
            <a:r>
              <a:rPr lang="en-AU" sz="1400" dirty="0">
                <a:solidFill>
                  <a:srgbClr val="FF0000"/>
                </a:solidFill>
              </a:rPr>
              <a:t> and B. Henderson, 1995, A Three-dimensional Geological Framework Model for Yucca Mountain, Nevada, with Hydrologic Application: Report to Accompany 1995 Model Transfer to the Nuclear Regulatory Commission</a:t>
            </a:r>
          </a:p>
        </p:txBody>
      </p:sp>
      <p:pic>
        <p:nvPicPr>
          <p:cNvPr id="2050" name="Picture 2">
            <a:extLst>
              <a:ext uri="{FF2B5EF4-FFF2-40B4-BE49-F238E27FC236}">
                <a16:creationId xmlns:a16="http://schemas.microsoft.com/office/drawing/2014/main" id="{CFFB2718-7DB8-481A-9B00-BB4A8D4A9E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6317" y="212268"/>
            <a:ext cx="1459366" cy="3314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9BA1BE-E5BD-47CB-BBE4-33ECC8EBD724}"/>
              </a:ext>
            </a:extLst>
          </p:cNvPr>
          <p:cNvSpPr txBox="1"/>
          <p:nvPr/>
        </p:nvSpPr>
        <p:spPr>
          <a:xfrm>
            <a:off x="268360" y="66632"/>
            <a:ext cx="2487540" cy="954107"/>
          </a:xfrm>
          <a:prstGeom prst="rect">
            <a:avLst/>
          </a:prstGeom>
          <a:noFill/>
        </p:spPr>
        <p:txBody>
          <a:bodyPr wrap="none" rtlCol="0">
            <a:spAutoFit/>
          </a:bodyPr>
          <a:lstStyle/>
          <a:p>
            <a:pPr algn="r"/>
            <a:r>
              <a:rPr lang="en-AU" sz="2800" dirty="0"/>
              <a:t>Smith &amp; Paradis</a:t>
            </a:r>
          </a:p>
          <a:p>
            <a:pPr algn="r"/>
            <a:r>
              <a:rPr lang="en-AU" sz="2800" dirty="0"/>
              <a:t>1989</a:t>
            </a:r>
          </a:p>
        </p:txBody>
      </p:sp>
      <p:sp>
        <p:nvSpPr>
          <p:cNvPr id="7" name="TextBox 6">
            <a:extLst>
              <a:ext uri="{FF2B5EF4-FFF2-40B4-BE49-F238E27FC236}">
                <a16:creationId xmlns:a16="http://schemas.microsoft.com/office/drawing/2014/main" id="{AB978989-1963-41AA-B572-D42EC8C47A8D}"/>
              </a:ext>
            </a:extLst>
          </p:cNvPr>
          <p:cNvSpPr txBox="1"/>
          <p:nvPr/>
        </p:nvSpPr>
        <p:spPr>
          <a:xfrm>
            <a:off x="99689" y="6052704"/>
            <a:ext cx="5003800" cy="738664"/>
          </a:xfrm>
          <a:prstGeom prst="rect">
            <a:avLst/>
          </a:prstGeom>
          <a:solidFill>
            <a:schemeClr val="bg1"/>
          </a:solidFill>
        </p:spPr>
        <p:txBody>
          <a:bodyPr wrap="square" rtlCol="0">
            <a:spAutoFit/>
          </a:bodyPr>
          <a:lstStyle/>
          <a:p>
            <a:r>
              <a:rPr lang="en-AU" sz="1400" dirty="0">
                <a:solidFill>
                  <a:srgbClr val="FF0000"/>
                </a:solidFill>
              </a:rPr>
              <a:t>Smith, D.R.  &amp; Paradis, A.R. Three-Dimensional GIS of the Earth Sciences, Proceedings of the International Symposium on Computer-Assisted Cartography, April 2 - 7, 1989</a:t>
            </a:r>
          </a:p>
        </p:txBody>
      </p:sp>
      <p:pic>
        <p:nvPicPr>
          <p:cNvPr id="8" name="Picture 7" descr="A picture containing text, black&#10;&#10;Description automatically generated">
            <a:extLst>
              <a:ext uri="{FF2B5EF4-FFF2-40B4-BE49-F238E27FC236}">
                <a16:creationId xmlns:a16="http://schemas.microsoft.com/office/drawing/2014/main" id="{4374D156-235D-43C9-9836-1D8EC41A4934}"/>
              </a:ext>
            </a:extLst>
          </p:cNvPr>
          <p:cNvPicPr>
            <a:picLocks noChangeAspect="1"/>
          </p:cNvPicPr>
          <p:nvPr/>
        </p:nvPicPr>
        <p:blipFill>
          <a:blip r:embed="rId4"/>
          <a:stretch>
            <a:fillRect/>
          </a:stretch>
        </p:blipFill>
        <p:spPr>
          <a:xfrm>
            <a:off x="268360" y="1206500"/>
            <a:ext cx="5003800" cy="4419600"/>
          </a:xfrm>
          <a:prstGeom prst="rect">
            <a:avLst/>
          </a:prstGeom>
        </p:spPr>
      </p:pic>
    </p:spTree>
    <p:extLst>
      <p:ext uri="{BB962C8B-B14F-4D97-AF65-F5344CB8AC3E}">
        <p14:creationId xmlns:p14="http://schemas.microsoft.com/office/powerpoint/2010/main" val="148021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1D613D-67F4-4F96-9F00-07390C20639C}"/>
              </a:ext>
            </a:extLst>
          </p:cNvPr>
          <p:cNvSpPr txBox="1"/>
          <p:nvPr/>
        </p:nvSpPr>
        <p:spPr>
          <a:xfrm>
            <a:off x="0" y="134711"/>
            <a:ext cx="1767215" cy="369332"/>
          </a:xfrm>
          <a:prstGeom prst="rect">
            <a:avLst/>
          </a:prstGeom>
          <a:noFill/>
        </p:spPr>
        <p:txBody>
          <a:bodyPr wrap="none" rtlCol="0">
            <a:spAutoFit/>
          </a:bodyPr>
          <a:lstStyle/>
          <a:p>
            <a:r>
              <a:rPr lang="en-AU" dirty="0"/>
              <a:t>Bond et al. 2007 </a:t>
            </a:r>
          </a:p>
        </p:txBody>
      </p:sp>
      <p:pic>
        <p:nvPicPr>
          <p:cNvPr id="4098" name="Picture 2">
            <a:extLst>
              <a:ext uri="{FF2B5EF4-FFF2-40B4-BE49-F238E27FC236}">
                <a16:creationId xmlns:a16="http://schemas.microsoft.com/office/drawing/2014/main" id="{5FF0B4A3-EA13-43EA-B629-55DB8635E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0" y="13471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10;&#10;Description automatically generated">
            <a:extLst>
              <a:ext uri="{FF2B5EF4-FFF2-40B4-BE49-F238E27FC236}">
                <a16:creationId xmlns:a16="http://schemas.microsoft.com/office/drawing/2014/main" id="{EC3B2741-DC87-4576-81E7-FF8084DA2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4043"/>
            <a:ext cx="8336536" cy="4784507"/>
          </a:xfrm>
          <a:prstGeom prst="rect">
            <a:avLst/>
          </a:prstGeom>
        </p:spPr>
      </p:pic>
      <p:sp>
        <p:nvSpPr>
          <p:cNvPr id="5" name="Rectangle 4">
            <a:extLst>
              <a:ext uri="{FF2B5EF4-FFF2-40B4-BE49-F238E27FC236}">
                <a16:creationId xmlns:a16="http://schemas.microsoft.com/office/drawing/2014/main" id="{0BA545D3-852C-4E1E-94B2-42750704C538}"/>
              </a:ext>
            </a:extLst>
          </p:cNvPr>
          <p:cNvSpPr/>
          <p:nvPr/>
        </p:nvSpPr>
        <p:spPr>
          <a:xfrm>
            <a:off x="5998029" y="6200069"/>
            <a:ext cx="6096000" cy="523220"/>
          </a:xfrm>
          <a:prstGeom prst="rect">
            <a:avLst/>
          </a:prstGeom>
        </p:spPr>
        <p:txBody>
          <a:bodyPr>
            <a:spAutoFit/>
          </a:bodyPr>
          <a:lstStyle/>
          <a:p>
            <a:r>
              <a:rPr lang="en-AU" sz="1400" dirty="0">
                <a:solidFill>
                  <a:srgbClr val="FF0000"/>
                </a:solidFill>
              </a:rPr>
              <a:t>What do you think this is? “Conceptual uncertainty” in geoscience interpretation C.E. Bond, A.D. Gibbs, Z.K. Shipton, and S. Jones. GSA Today: v. 17, no. 11 2007</a:t>
            </a:r>
          </a:p>
        </p:txBody>
      </p:sp>
      <p:pic>
        <p:nvPicPr>
          <p:cNvPr id="7" name="Picture 6">
            <a:extLst>
              <a:ext uri="{FF2B5EF4-FFF2-40B4-BE49-F238E27FC236}">
                <a16:creationId xmlns:a16="http://schemas.microsoft.com/office/drawing/2014/main" id="{93A6A798-370C-4C7C-B3C9-0B278F8DD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7160" y="2111828"/>
            <a:ext cx="5478833" cy="3940629"/>
          </a:xfrm>
          <a:prstGeom prst="rect">
            <a:avLst/>
          </a:prstGeom>
        </p:spPr>
      </p:pic>
      <p:sp>
        <p:nvSpPr>
          <p:cNvPr id="8" name="TextBox 7">
            <a:extLst>
              <a:ext uri="{FF2B5EF4-FFF2-40B4-BE49-F238E27FC236}">
                <a16:creationId xmlns:a16="http://schemas.microsoft.com/office/drawing/2014/main" id="{81531086-9191-4C7F-88E6-897793CCFB65}"/>
              </a:ext>
            </a:extLst>
          </p:cNvPr>
          <p:cNvSpPr txBox="1"/>
          <p:nvPr/>
        </p:nvSpPr>
        <p:spPr>
          <a:xfrm>
            <a:off x="5283200" y="387421"/>
            <a:ext cx="2941254" cy="461665"/>
          </a:xfrm>
          <a:prstGeom prst="rect">
            <a:avLst/>
          </a:prstGeom>
          <a:noFill/>
        </p:spPr>
        <p:txBody>
          <a:bodyPr wrap="none" rtlCol="0">
            <a:spAutoFit/>
          </a:bodyPr>
          <a:lstStyle/>
          <a:p>
            <a:r>
              <a:rPr lang="en-AU" sz="2400" dirty="0"/>
              <a:t>Synthetic seismic data</a:t>
            </a:r>
          </a:p>
        </p:txBody>
      </p:sp>
    </p:spTree>
    <p:extLst>
      <p:ext uri="{BB962C8B-B14F-4D97-AF65-F5344CB8AC3E}">
        <p14:creationId xmlns:p14="http://schemas.microsoft.com/office/powerpoint/2010/main" val="227476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149AAB68-D080-4F91-A00E-67AE7E295D09}"/>
              </a:ext>
            </a:extLst>
          </p:cNvPr>
          <p:cNvSpPr/>
          <p:nvPr/>
        </p:nvSpPr>
        <p:spPr>
          <a:xfrm rot="5400000">
            <a:off x="5733871" y="-4035358"/>
            <a:ext cx="562063" cy="1083857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AU" dirty="0"/>
              <a:t>Human Intervention</a:t>
            </a:r>
          </a:p>
        </p:txBody>
      </p:sp>
      <p:sp>
        <p:nvSpPr>
          <p:cNvPr id="3" name="Isosceles Triangle 2">
            <a:extLst>
              <a:ext uri="{FF2B5EF4-FFF2-40B4-BE49-F238E27FC236}">
                <a16:creationId xmlns:a16="http://schemas.microsoft.com/office/drawing/2014/main" id="{3DA32442-1A13-4B06-8756-F45CB383AC0F}"/>
              </a:ext>
            </a:extLst>
          </p:cNvPr>
          <p:cNvSpPr/>
          <p:nvPr/>
        </p:nvSpPr>
        <p:spPr>
          <a:xfrm rot="5400000">
            <a:off x="5733871" y="-2645233"/>
            <a:ext cx="562063" cy="108385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AU" dirty="0"/>
              <a:t>Time to build first model</a:t>
            </a:r>
          </a:p>
        </p:txBody>
      </p:sp>
      <p:sp>
        <p:nvSpPr>
          <p:cNvPr id="4" name="Isosceles Triangle 3">
            <a:extLst>
              <a:ext uri="{FF2B5EF4-FFF2-40B4-BE49-F238E27FC236}">
                <a16:creationId xmlns:a16="http://schemas.microsoft.com/office/drawing/2014/main" id="{43DF0975-004B-4967-9C57-AD571A4DCB7E}"/>
              </a:ext>
            </a:extLst>
          </p:cNvPr>
          <p:cNvSpPr/>
          <p:nvPr/>
        </p:nvSpPr>
        <p:spPr>
          <a:xfrm rot="16200000">
            <a:off x="5733871" y="-1255108"/>
            <a:ext cx="562063" cy="1083857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AU" dirty="0"/>
              <a:t>Uncertainty Quantification</a:t>
            </a:r>
          </a:p>
        </p:txBody>
      </p:sp>
      <p:sp>
        <p:nvSpPr>
          <p:cNvPr id="5" name="Isosceles Triangle 4">
            <a:extLst>
              <a:ext uri="{FF2B5EF4-FFF2-40B4-BE49-F238E27FC236}">
                <a16:creationId xmlns:a16="http://schemas.microsoft.com/office/drawing/2014/main" id="{29800433-66A0-414A-9709-495383EA2AF9}"/>
              </a:ext>
            </a:extLst>
          </p:cNvPr>
          <p:cNvSpPr/>
          <p:nvPr/>
        </p:nvSpPr>
        <p:spPr>
          <a:xfrm rot="16200000">
            <a:off x="5733871" y="135017"/>
            <a:ext cx="562063" cy="10838578"/>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AU" dirty="0"/>
              <a:t>Geophysics Integration</a:t>
            </a:r>
          </a:p>
        </p:txBody>
      </p:sp>
      <p:sp>
        <p:nvSpPr>
          <p:cNvPr id="6" name="TextBox 5">
            <a:extLst>
              <a:ext uri="{FF2B5EF4-FFF2-40B4-BE49-F238E27FC236}">
                <a16:creationId xmlns:a16="http://schemas.microsoft.com/office/drawing/2014/main" id="{C2776B00-4509-4E7D-880F-1F62C620B3CB}"/>
              </a:ext>
            </a:extLst>
          </p:cNvPr>
          <p:cNvSpPr txBox="1"/>
          <p:nvPr/>
        </p:nvSpPr>
        <p:spPr>
          <a:xfrm>
            <a:off x="595613" y="727792"/>
            <a:ext cx="1554465" cy="369332"/>
          </a:xfrm>
          <a:prstGeom prst="rect">
            <a:avLst/>
          </a:prstGeom>
          <a:noFill/>
        </p:spPr>
        <p:txBody>
          <a:bodyPr wrap="none" rtlCol="0">
            <a:spAutoFit/>
          </a:bodyPr>
          <a:lstStyle/>
          <a:p>
            <a:r>
              <a:rPr lang="en-AU" dirty="0">
                <a:solidFill>
                  <a:srgbClr val="016FB7"/>
                </a:solidFill>
              </a:rPr>
              <a:t>Redraw Model</a:t>
            </a:r>
          </a:p>
        </p:txBody>
      </p:sp>
      <p:sp>
        <p:nvSpPr>
          <p:cNvPr id="7" name="TextBox 6">
            <a:extLst>
              <a:ext uri="{FF2B5EF4-FFF2-40B4-BE49-F238E27FC236}">
                <a16:creationId xmlns:a16="http://schemas.microsoft.com/office/drawing/2014/main" id="{C4D2C4A8-B288-4687-B962-FC518AC5A3F9}"/>
              </a:ext>
            </a:extLst>
          </p:cNvPr>
          <p:cNvSpPr txBox="1"/>
          <p:nvPr/>
        </p:nvSpPr>
        <p:spPr>
          <a:xfrm>
            <a:off x="4757070" y="740011"/>
            <a:ext cx="2286523" cy="369332"/>
          </a:xfrm>
          <a:prstGeom prst="rect">
            <a:avLst/>
          </a:prstGeom>
          <a:noFill/>
        </p:spPr>
        <p:txBody>
          <a:bodyPr wrap="none" rtlCol="0">
            <a:spAutoFit/>
          </a:bodyPr>
          <a:lstStyle/>
          <a:p>
            <a:r>
              <a:rPr lang="en-AU" dirty="0">
                <a:solidFill>
                  <a:srgbClr val="016FB7"/>
                </a:solidFill>
              </a:rPr>
              <a:t>Add fictive data points</a:t>
            </a:r>
          </a:p>
        </p:txBody>
      </p:sp>
      <p:sp>
        <p:nvSpPr>
          <p:cNvPr id="8" name="TextBox 7">
            <a:extLst>
              <a:ext uri="{FF2B5EF4-FFF2-40B4-BE49-F238E27FC236}">
                <a16:creationId xmlns:a16="http://schemas.microsoft.com/office/drawing/2014/main" id="{EE4F2634-3D6A-41E5-B1DA-DAD711D6BE1B}"/>
              </a:ext>
            </a:extLst>
          </p:cNvPr>
          <p:cNvSpPr txBox="1"/>
          <p:nvPr/>
        </p:nvSpPr>
        <p:spPr>
          <a:xfrm>
            <a:off x="8417019" y="732767"/>
            <a:ext cx="3017173" cy="369332"/>
          </a:xfrm>
          <a:prstGeom prst="rect">
            <a:avLst/>
          </a:prstGeom>
          <a:noFill/>
        </p:spPr>
        <p:txBody>
          <a:bodyPr wrap="none" rtlCol="0">
            <a:spAutoFit/>
          </a:bodyPr>
          <a:lstStyle/>
          <a:p>
            <a:r>
              <a:rPr lang="en-AU" dirty="0">
                <a:solidFill>
                  <a:srgbClr val="016FB7"/>
                </a:solidFill>
              </a:rPr>
              <a:t>Automated geological analysis</a:t>
            </a:r>
          </a:p>
        </p:txBody>
      </p:sp>
      <p:sp>
        <p:nvSpPr>
          <p:cNvPr id="9" name="TextBox 8">
            <a:extLst>
              <a:ext uri="{FF2B5EF4-FFF2-40B4-BE49-F238E27FC236}">
                <a16:creationId xmlns:a16="http://schemas.microsoft.com/office/drawing/2014/main" id="{C9696712-9E36-4031-AB3A-4FA5661566CF}"/>
              </a:ext>
            </a:extLst>
          </p:cNvPr>
          <p:cNvSpPr txBox="1"/>
          <p:nvPr/>
        </p:nvSpPr>
        <p:spPr>
          <a:xfrm>
            <a:off x="595613" y="2112721"/>
            <a:ext cx="3558731" cy="369332"/>
          </a:xfrm>
          <a:prstGeom prst="rect">
            <a:avLst/>
          </a:prstGeom>
          <a:noFill/>
        </p:spPr>
        <p:txBody>
          <a:bodyPr wrap="none" rtlCol="0">
            <a:spAutoFit/>
          </a:bodyPr>
          <a:lstStyle/>
          <a:p>
            <a:r>
              <a:rPr lang="en-AU" dirty="0">
                <a:solidFill>
                  <a:schemeClr val="accent2">
                    <a:lumMod val="75000"/>
                  </a:schemeClr>
                </a:solidFill>
              </a:rPr>
              <a:t>Hidden use of geological knowledge</a:t>
            </a:r>
          </a:p>
        </p:txBody>
      </p:sp>
      <p:sp>
        <p:nvSpPr>
          <p:cNvPr id="10" name="TextBox 9">
            <a:extLst>
              <a:ext uri="{FF2B5EF4-FFF2-40B4-BE49-F238E27FC236}">
                <a16:creationId xmlns:a16="http://schemas.microsoft.com/office/drawing/2014/main" id="{773F765B-3599-4140-A901-88E5E3D4FDE2}"/>
              </a:ext>
            </a:extLst>
          </p:cNvPr>
          <p:cNvSpPr txBox="1"/>
          <p:nvPr/>
        </p:nvSpPr>
        <p:spPr>
          <a:xfrm>
            <a:off x="8026784" y="2123692"/>
            <a:ext cx="3407408" cy="369332"/>
          </a:xfrm>
          <a:prstGeom prst="rect">
            <a:avLst/>
          </a:prstGeom>
          <a:noFill/>
        </p:spPr>
        <p:txBody>
          <a:bodyPr wrap="none" rtlCol="0">
            <a:spAutoFit/>
          </a:bodyPr>
          <a:lstStyle/>
          <a:p>
            <a:r>
              <a:rPr lang="en-AU" dirty="0">
                <a:solidFill>
                  <a:schemeClr val="accent2">
                    <a:lumMod val="75000"/>
                  </a:schemeClr>
                </a:solidFill>
              </a:rPr>
              <a:t>Overt use of geological knowledge</a:t>
            </a:r>
          </a:p>
        </p:txBody>
      </p:sp>
      <p:sp>
        <p:nvSpPr>
          <p:cNvPr id="11" name="TextBox 10">
            <a:extLst>
              <a:ext uri="{FF2B5EF4-FFF2-40B4-BE49-F238E27FC236}">
                <a16:creationId xmlns:a16="http://schemas.microsoft.com/office/drawing/2014/main" id="{71EAAE47-23C1-41AC-9F85-F718ECF59196}"/>
              </a:ext>
            </a:extLst>
          </p:cNvPr>
          <p:cNvSpPr txBox="1"/>
          <p:nvPr/>
        </p:nvSpPr>
        <p:spPr>
          <a:xfrm>
            <a:off x="595613" y="3508862"/>
            <a:ext cx="3274614" cy="369332"/>
          </a:xfrm>
          <a:prstGeom prst="rect">
            <a:avLst/>
          </a:prstGeom>
          <a:noFill/>
        </p:spPr>
        <p:txBody>
          <a:bodyPr wrap="none" rtlCol="0">
            <a:spAutoFit/>
          </a:bodyPr>
          <a:lstStyle/>
          <a:p>
            <a:r>
              <a:rPr lang="en-AU" dirty="0">
                <a:solidFill>
                  <a:srgbClr val="00B050"/>
                </a:solidFill>
              </a:rPr>
              <a:t>1 Model =  Complete uncertainty</a:t>
            </a:r>
          </a:p>
        </p:txBody>
      </p:sp>
      <p:sp>
        <p:nvSpPr>
          <p:cNvPr id="12" name="TextBox 11">
            <a:extLst>
              <a:ext uri="{FF2B5EF4-FFF2-40B4-BE49-F238E27FC236}">
                <a16:creationId xmlns:a16="http://schemas.microsoft.com/office/drawing/2014/main" id="{AC37630A-BDD6-4777-9382-AF4AFBCD97B4}"/>
              </a:ext>
            </a:extLst>
          </p:cNvPr>
          <p:cNvSpPr txBox="1"/>
          <p:nvPr/>
        </p:nvSpPr>
        <p:spPr>
          <a:xfrm>
            <a:off x="7541908" y="3504550"/>
            <a:ext cx="3892284" cy="369332"/>
          </a:xfrm>
          <a:prstGeom prst="rect">
            <a:avLst/>
          </a:prstGeom>
          <a:noFill/>
        </p:spPr>
        <p:txBody>
          <a:bodyPr wrap="none" rtlCol="0">
            <a:spAutoFit/>
          </a:bodyPr>
          <a:lstStyle/>
          <a:p>
            <a:r>
              <a:rPr lang="en-AU" dirty="0">
                <a:solidFill>
                  <a:srgbClr val="00B050"/>
                </a:solidFill>
              </a:rPr>
              <a:t>Many Models =  Uncertainty Quantified</a:t>
            </a:r>
          </a:p>
        </p:txBody>
      </p:sp>
      <p:sp>
        <p:nvSpPr>
          <p:cNvPr id="13" name="TextBox 12">
            <a:extLst>
              <a:ext uri="{FF2B5EF4-FFF2-40B4-BE49-F238E27FC236}">
                <a16:creationId xmlns:a16="http://schemas.microsoft.com/office/drawing/2014/main" id="{A5F453CE-4999-4D5E-AEAB-CE3A18D24DF7}"/>
              </a:ext>
            </a:extLst>
          </p:cNvPr>
          <p:cNvSpPr txBox="1"/>
          <p:nvPr/>
        </p:nvSpPr>
        <p:spPr>
          <a:xfrm>
            <a:off x="595613" y="4888703"/>
            <a:ext cx="3725251" cy="369332"/>
          </a:xfrm>
          <a:prstGeom prst="rect">
            <a:avLst/>
          </a:prstGeom>
          <a:noFill/>
        </p:spPr>
        <p:txBody>
          <a:bodyPr wrap="none" rtlCol="0">
            <a:spAutoFit/>
          </a:bodyPr>
          <a:lstStyle/>
          <a:p>
            <a:r>
              <a:rPr lang="en-AU" dirty="0">
                <a:solidFill>
                  <a:srgbClr val="7030A0"/>
                </a:solidFill>
              </a:rPr>
              <a:t>Geophysics as source or test of model</a:t>
            </a:r>
          </a:p>
        </p:txBody>
      </p:sp>
      <p:sp>
        <p:nvSpPr>
          <p:cNvPr id="14" name="TextBox 13">
            <a:extLst>
              <a:ext uri="{FF2B5EF4-FFF2-40B4-BE49-F238E27FC236}">
                <a16:creationId xmlns:a16="http://schemas.microsoft.com/office/drawing/2014/main" id="{DF9943B8-EF73-4D83-9907-3F008BB0AF5F}"/>
              </a:ext>
            </a:extLst>
          </p:cNvPr>
          <p:cNvSpPr txBox="1"/>
          <p:nvPr/>
        </p:nvSpPr>
        <p:spPr>
          <a:xfrm>
            <a:off x="9374013" y="4888703"/>
            <a:ext cx="2060179" cy="369332"/>
          </a:xfrm>
          <a:prstGeom prst="rect">
            <a:avLst/>
          </a:prstGeom>
          <a:noFill/>
        </p:spPr>
        <p:txBody>
          <a:bodyPr wrap="none" rtlCol="0">
            <a:spAutoFit/>
          </a:bodyPr>
          <a:lstStyle/>
          <a:p>
            <a:r>
              <a:rPr lang="en-AU" dirty="0">
                <a:solidFill>
                  <a:srgbClr val="7030A0"/>
                </a:solidFill>
              </a:rPr>
              <a:t>Integrated inversion</a:t>
            </a:r>
          </a:p>
        </p:txBody>
      </p:sp>
      <p:sp>
        <p:nvSpPr>
          <p:cNvPr id="15" name="TextBox 14">
            <a:extLst>
              <a:ext uri="{FF2B5EF4-FFF2-40B4-BE49-F238E27FC236}">
                <a16:creationId xmlns:a16="http://schemas.microsoft.com/office/drawing/2014/main" id="{34D7FB05-A6CC-44AC-ACA8-5AD451878EBC}"/>
              </a:ext>
            </a:extLst>
          </p:cNvPr>
          <p:cNvSpPr txBox="1"/>
          <p:nvPr/>
        </p:nvSpPr>
        <p:spPr>
          <a:xfrm>
            <a:off x="5402424" y="101796"/>
            <a:ext cx="1293559" cy="584775"/>
          </a:xfrm>
          <a:prstGeom prst="rect">
            <a:avLst/>
          </a:prstGeom>
          <a:noFill/>
        </p:spPr>
        <p:txBody>
          <a:bodyPr wrap="none" rtlCol="0">
            <a:spAutoFit/>
          </a:bodyPr>
          <a:lstStyle/>
          <a:p>
            <a:r>
              <a:rPr lang="en-AU" sz="3200" dirty="0"/>
              <a:t>Trends</a:t>
            </a:r>
          </a:p>
        </p:txBody>
      </p:sp>
    </p:spTree>
    <p:extLst>
      <p:ext uri="{BB962C8B-B14F-4D97-AF65-F5344CB8AC3E}">
        <p14:creationId xmlns:p14="http://schemas.microsoft.com/office/powerpoint/2010/main" val="34600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9" grpId="0"/>
      <p:bldP spid="10" grpId="0"/>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4A916-0755-48CC-BE26-D41D692EF96A}"/>
              </a:ext>
            </a:extLst>
          </p:cNvPr>
          <p:cNvSpPr txBox="1">
            <a:spLocks/>
          </p:cNvSpPr>
          <p:nvPr/>
        </p:nvSpPr>
        <p:spPr>
          <a:xfrm>
            <a:off x="9858374" y="6057629"/>
            <a:ext cx="1938825" cy="654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Agenda</a:t>
            </a:r>
          </a:p>
        </p:txBody>
      </p:sp>
      <p:graphicFrame>
        <p:nvGraphicFramePr>
          <p:cNvPr id="4" name="Table 3">
            <a:extLst>
              <a:ext uri="{FF2B5EF4-FFF2-40B4-BE49-F238E27FC236}">
                <a16:creationId xmlns:a16="http://schemas.microsoft.com/office/drawing/2014/main" id="{C8C79461-33D3-150A-C337-A5A8A2050373}"/>
              </a:ext>
            </a:extLst>
          </p:cNvPr>
          <p:cNvGraphicFramePr>
            <a:graphicFrameLocks noGrp="1"/>
          </p:cNvGraphicFramePr>
          <p:nvPr>
            <p:extLst>
              <p:ext uri="{D42A27DB-BD31-4B8C-83A1-F6EECF244321}">
                <p14:modId xmlns:p14="http://schemas.microsoft.com/office/powerpoint/2010/main" val="2965089956"/>
              </p:ext>
            </p:extLst>
          </p:nvPr>
        </p:nvGraphicFramePr>
        <p:xfrm>
          <a:off x="194820" y="146334"/>
          <a:ext cx="11802359" cy="6060494"/>
        </p:xfrm>
        <a:graphic>
          <a:graphicData uri="http://schemas.openxmlformats.org/drawingml/2006/table">
            <a:tbl>
              <a:tblPr>
                <a:tableStyleId>{5C22544A-7EE6-4342-B048-85BDC9FD1C3A}</a:tableStyleId>
              </a:tblPr>
              <a:tblGrid>
                <a:gridCol w="1895429">
                  <a:extLst>
                    <a:ext uri="{9D8B030D-6E8A-4147-A177-3AD203B41FA5}">
                      <a16:colId xmlns:a16="http://schemas.microsoft.com/office/drawing/2014/main" val="42869236"/>
                    </a:ext>
                  </a:extLst>
                </a:gridCol>
                <a:gridCol w="2668363">
                  <a:extLst>
                    <a:ext uri="{9D8B030D-6E8A-4147-A177-3AD203B41FA5}">
                      <a16:colId xmlns:a16="http://schemas.microsoft.com/office/drawing/2014/main" val="1950725083"/>
                    </a:ext>
                  </a:extLst>
                </a:gridCol>
                <a:gridCol w="7238567">
                  <a:extLst>
                    <a:ext uri="{9D8B030D-6E8A-4147-A177-3AD203B41FA5}">
                      <a16:colId xmlns:a16="http://schemas.microsoft.com/office/drawing/2014/main" val="1242772084"/>
                    </a:ext>
                  </a:extLst>
                </a:gridCol>
              </a:tblGrid>
              <a:tr h="153347">
                <a:tc>
                  <a:txBody>
                    <a:bodyPr/>
                    <a:lstStyle/>
                    <a:p>
                      <a:pPr algn="l" fontAlgn="ctr"/>
                      <a:r>
                        <a:rPr lang="en-AU" sz="1800" b="1" u="none" strike="noStrike" dirty="0">
                          <a:effectLst/>
                        </a:rPr>
                        <a:t>Day 1 Sat 22nd July</a:t>
                      </a:r>
                      <a:endParaRPr lang="en-AU" sz="1800" b="1" i="0" u="none" strike="noStrike" dirty="0">
                        <a:solidFill>
                          <a:srgbClr val="212121"/>
                        </a:solidFill>
                        <a:effectLst/>
                        <a:latin typeface="Calibri" panose="020F0502020204030204" pitchFamily="34" charset="0"/>
                      </a:endParaRPr>
                    </a:p>
                  </a:txBody>
                  <a:tcPr marL="350" marR="350" marT="350" marB="0" anchor="ctr"/>
                </a:tc>
                <a:tc>
                  <a:txBody>
                    <a:bodyPr/>
                    <a:lstStyle/>
                    <a:p>
                      <a:pPr algn="l" fontAlgn="b"/>
                      <a:endParaRPr lang="en-AU" sz="3200" b="0" i="0" u="none" strike="noStrike" dirty="0">
                        <a:solidFill>
                          <a:srgbClr val="000000"/>
                        </a:solidFill>
                        <a:effectLst/>
                        <a:latin typeface="Calibri" panose="020F0502020204030204" pitchFamily="34" charset="0"/>
                      </a:endParaRPr>
                    </a:p>
                  </a:txBody>
                  <a:tcPr marL="350" marR="350" marT="350" marB="0" anchor="b"/>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4242290417"/>
                  </a:ext>
                </a:extLst>
              </a:tr>
              <a:tr h="212256">
                <a:tc gridSpan="2">
                  <a:txBody>
                    <a:bodyPr/>
                    <a:lstStyle/>
                    <a:p>
                      <a:pPr algn="l" fontAlgn="ctr"/>
                      <a:r>
                        <a:rPr lang="en-AU" sz="1800" u="none" strike="noStrike">
                          <a:effectLst/>
                        </a:rPr>
                        <a:t>Part 1: Principles of 3D geological modelling</a:t>
                      </a:r>
                      <a:endParaRPr lang="en-AU" sz="1800" b="1" i="0" u="none" strike="noStrike">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r>
                        <a:rPr lang="en-AU" sz="1800" u="none" strike="noStrike">
                          <a:effectLst/>
                        </a:rPr>
                        <a:t> </a:t>
                      </a:r>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2539250204"/>
                  </a:ext>
                </a:extLst>
              </a:tr>
              <a:tr h="153347">
                <a:tc>
                  <a:txBody>
                    <a:bodyPr/>
                    <a:lstStyle/>
                    <a:p>
                      <a:pPr algn="l" fontAlgn="ctr"/>
                      <a:r>
                        <a:rPr lang="en-AU" sz="1800" u="none" strike="noStrike">
                          <a:effectLst/>
                        </a:rPr>
                        <a:t>9:00 – 9:30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 </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Registration and coffee</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882464527"/>
                  </a:ext>
                </a:extLst>
              </a:tr>
              <a:tr h="153347">
                <a:tc>
                  <a:txBody>
                    <a:bodyPr/>
                    <a:lstStyle/>
                    <a:p>
                      <a:pPr algn="l" fontAlgn="ctr"/>
                      <a:r>
                        <a:rPr lang="en-AU" sz="1800" u="none" strike="noStrike" dirty="0">
                          <a:effectLst/>
                        </a:rPr>
                        <a:t>9:30 – 10:00</a:t>
                      </a:r>
                      <a:endParaRPr lang="en-AU" sz="1800" b="0"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AU" sz="1800" u="none" strike="noStrike" dirty="0">
                          <a:effectLst/>
                        </a:rPr>
                        <a:t>Intro &amp; History of 3D modelling </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067684224"/>
                  </a:ext>
                </a:extLst>
              </a:tr>
              <a:tr h="554586">
                <a:tc>
                  <a:txBody>
                    <a:bodyPr/>
                    <a:lstStyle/>
                    <a:p>
                      <a:pPr algn="l" fontAlgn="ctr"/>
                      <a:r>
                        <a:rPr lang="en-AU" sz="1800" u="none" strike="noStrike" dirty="0">
                          <a:effectLst/>
                        </a:rPr>
                        <a:t>10:00 – 10:20</a:t>
                      </a:r>
                      <a:endParaRPr lang="en-AU" sz="1800" b="0"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Different 3D model Use Cases- Outcrop Models, Geophysical Inversions, 3D geological models (Petroleum, Minerals, Hydro)</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305465131"/>
                  </a:ext>
                </a:extLst>
              </a:tr>
              <a:tr h="153347">
                <a:tc>
                  <a:txBody>
                    <a:bodyPr/>
                    <a:lstStyle/>
                    <a:p>
                      <a:pPr algn="l" fontAlgn="ctr"/>
                      <a:r>
                        <a:rPr lang="en-AU" sz="1800" u="none" strike="noStrike">
                          <a:solidFill>
                            <a:schemeClr val="tx1">
                              <a:lumMod val="50000"/>
                              <a:lumOff val="50000"/>
                            </a:schemeClr>
                          </a:solidFill>
                          <a:effectLst/>
                        </a:rPr>
                        <a:t>10:20 – 10:40</a:t>
                      </a:r>
                      <a:endParaRPr lang="en-AU" sz="1800" b="0" i="0" u="none" strike="noStrike">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Break</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754788851"/>
                  </a:ext>
                </a:extLst>
              </a:tr>
              <a:tr h="246489">
                <a:tc>
                  <a:txBody>
                    <a:bodyPr/>
                    <a:lstStyle/>
                    <a:p>
                      <a:pPr algn="l" fontAlgn="ctr"/>
                      <a:r>
                        <a:rPr lang="en-AU" sz="1800" u="none" strike="noStrike">
                          <a:effectLst/>
                        </a:rPr>
                        <a:t>10:40 – 11:00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Lindsay (CSIRO)</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Visualisation and interaction methods for 3D phenomena</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586302394"/>
                  </a:ext>
                </a:extLst>
              </a:tr>
              <a:tr h="205409">
                <a:tc>
                  <a:txBody>
                    <a:bodyPr/>
                    <a:lstStyle/>
                    <a:p>
                      <a:pPr algn="l" fontAlgn="ctr"/>
                      <a:r>
                        <a:rPr lang="en-AU" sz="1800" u="none" strike="noStrike">
                          <a:effectLst/>
                        </a:rPr>
                        <a:t>11:00 – 11:20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What data and conceptual constraints to use.</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544174669"/>
                  </a:ext>
                </a:extLst>
              </a:tr>
              <a:tr h="164330">
                <a:tc>
                  <a:txBody>
                    <a:bodyPr/>
                    <a:lstStyle/>
                    <a:p>
                      <a:pPr algn="l" fontAlgn="ctr"/>
                      <a:r>
                        <a:rPr lang="en-AU" sz="1800" u="none" strike="noStrike">
                          <a:effectLst/>
                        </a:rPr>
                        <a:t>11:20 – 12:00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 Mark Lindsay</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Introduction to the Loop3D project</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2550342301"/>
                  </a:ext>
                </a:extLst>
              </a:tr>
              <a:tr h="349188">
                <a:tc>
                  <a:txBody>
                    <a:bodyPr/>
                    <a:lstStyle/>
                    <a:p>
                      <a:pPr algn="l" fontAlgn="ctr"/>
                      <a:r>
                        <a:rPr lang="en-AU" sz="1800" u="none" strike="noStrike">
                          <a:effectLst/>
                        </a:rPr>
                        <a:t>12:00 – 12:30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All</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Discussion – troubleshooting, demo setup and suggestions for case studies</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755079191"/>
                  </a:ext>
                </a:extLst>
              </a:tr>
              <a:tr h="153347">
                <a:tc>
                  <a:txBody>
                    <a:bodyPr/>
                    <a:lstStyle/>
                    <a:p>
                      <a:pPr algn="l" fontAlgn="ctr"/>
                      <a:r>
                        <a:rPr lang="en-AU" sz="1800" u="none" strike="noStrike" dirty="0">
                          <a:solidFill>
                            <a:schemeClr val="tx1">
                              <a:lumMod val="50000"/>
                              <a:lumOff val="50000"/>
                            </a:schemeClr>
                          </a:solidFill>
                          <a:effectLst/>
                        </a:rPr>
                        <a:t>12:30 – 2:00</a:t>
                      </a:r>
                      <a:endParaRPr lang="en-AU" sz="1800" b="0"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Lunch</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4005070107"/>
                  </a:ext>
                </a:extLst>
              </a:tr>
              <a:tr h="153347">
                <a:tc>
                  <a:txBody>
                    <a:bodyPr/>
                    <a:lstStyle/>
                    <a:p>
                      <a:pPr algn="l" fontAlgn="ctr"/>
                      <a:endParaRPr lang="en-AU" sz="1800" b="0" i="0" u="none" strike="noStrike">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739981074"/>
                  </a:ext>
                </a:extLst>
              </a:tr>
              <a:tr h="153347">
                <a:tc gridSpan="2">
                  <a:txBody>
                    <a:bodyPr/>
                    <a:lstStyle/>
                    <a:p>
                      <a:pPr algn="l" fontAlgn="ctr"/>
                      <a:r>
                        <a:rPr lang="en-AU" sz="1800" b="1" u="none" strike="noStrike" dirty="0">
                          <a:effectLst/>
                        </a:rPr>
                        <a:t>Part 2: Knowledge and models from maps – hands-on</a:t>
                      </a:r>
                      <a:endParaRPr lang="en-AU" sz="1800" b="1" i="0" u="none" strike="noStrike" dirty="0">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2436756401"/>
                  </a:ext>
                </a:extLst>
              </a:tr>
              <a:tr h="153347">
                <a:tc>
                  <a:txBody>
                    <a:bodyPr/>
                    <a:lstStyle/>
                    <a:p>
                      <a:pPr algn="l" fontAlgn="ctr"/>
                      <a:r>
                        <a:rPr lang="en-AU" sz="1800" u="none" strike="noStrike">
                          <a:effectLst/>
                        </a:rPr>
                        <a:t>2:00 - 2:45</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Lachlan Grose (Monash)</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t"/>
                      <a:r>
                        <a:rPr lang="en-AU" sz="1800" u="none" strike="noStrike">
                          <a:effectLst/>
                        </a:rPr>
                        <a:t>3D Interpolation Schemes: Explicit vs Implicit Modelling and other approaches</a:t>
                      </a:r>
                      <a:endParaRPr lang="en-AU" sz="1800" b="1" i="0" u="none" strike="noStrike">
                        <a:solidFill>
                          <a:srgbClr val="000000"/>
                        </a:solidFill>
                        <a:effectLst/>
                        <a:latin typeface="Calibri" panose="020F0502020204030204" pitchFamily="34" charset="0"/>
                      </a:endParaRPr>
                    </a:p>
                  </a:txBody>
                  <a:tcPr marL="350" marR="350" marT="350" marB="0"/>
                </a:tc>
                <a:extLst>
                  <a:ext uri="{0D108BD9-81ED-4DB2-BD59-A6C34878D82A}">
                    <a16:rowId xmlns:a16="http://schemas.microsoft.com/office/drawing/2014/main" val="3462181159"/>
                  </a:ext>
                </a:extLst>
              </a:tr>
              <a:tr h="153347">
                <a:tc>
                  <a:txBody>
                    <a:bodyPr/>
                    <a:lstStyle/>
                    <a:p>
                      <a:pPr algn="l" fontAlgn="ctr"/>
                      <a:r>
                        <a:rPr lang="en-AU" sz="1800" u="none" strike="noStrike">
                          <a:effectLst/>
                        </a:rPr>
                        <a:t>2:45 – 3:00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All </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Setup / break</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972347046"/>
                  </a:ext>
                </a:extLst>
              </a:tr>
              <a:tr h="153347">
                <a:tc>
                  <a:txBody>
                    <a:bodyPr/>
                    <a:lstStyle/>
                    <a:p>
                      <a:pPr algn="l" fontAlgn="ctr"/>
                      <a:r>
                        <a:rPr lang="en-AU" sz="1800" u="none" strike="noStrike">
                          <a:effectLst/>
                        </a:rPr>
                        <a:t>3:00 – 4:30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Extracting knowledge from maps with demo </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532721617"/>
                  </a:ext>
                </a:extLst>
              </a:tr>
              <a:tr h="153347">
                <a:tc>
                  <a:txBody>
                    <a:bodyPr/>
                    <a:lstStyle/>
                    <a:p>
                      <a:pPr algn="l" fontAlgn="ctr"/>
                      <a:r>
                        <a:rPr lang="en-AU" sz="1800" u="none" strike="noStrike">
                          <a:effectLst/>
                        </a:rPr>
                        <a:t>4:30 – 4:45</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Lindsay</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Alternate uses for map2loop/model outputs (Fe ore example)</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831337900"/>
                  </a:ext>
                </a:extLst>
              </a:tr>
              <a:tr h="153347">
                <a:tc>
                  <a:txBody>
                    <a:bodyPr/>
                    <a:lstStyle/>
                    <a:p>
                      <a:pPr algn="l" fontAlgn="ctr"/>
                      <a:r>
                        <a:rPr lang="en-AU" sz="1800" u="none" strike="noStrike">
                          <a:effectLst/>
                        </a:rPr>
                        <a:t>4:45 – 5:00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Summary and discussion</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730786310"/>
                  </a:ext>
                </a:extLst>
              </a:tr>
            </a:tbl>
          </a:graphicData>
        </a:graphic>
      </p:graphicFrame>
    </p:spTree>
    <p:extLst>
      <p:ext uri="{BB962C8B-B14F-4D97-AF65-F5344CB8AC3E}">
        <p14:creationId xmlns:p14="http://schemas.microsoft.com/office/powerpoint/2010/main" val="170999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4A916-0755-48CC-BE26-D41D692EF96A}"/>
              </a:ext>
            </a:extLst>
          </p:cNvPr>
          <p:cNvSpPr txBox="1">
            <a:spLocks/>
          </p:cNvSpPr>
          <p:nvPr/>
        </p:nvSpPr>
        <p:spPr>
          <a:xfrm>
            <a:off x="9858374" y="6057629"/>
            <a:ext cx="1938825" cy="654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Agenda</a:t>
            </a:r>
          </a:p>
        </p:txBody>
      </p:sp>
      <p:graphicFrame>
        <p:nvGraphicFramePr>
          <p:cNvPr id="4" name="Table 3">
            <a:extLst>
              <a:ext uri="{FF2B5EF4-FFF2-40B4-BE49-F238E27FC236}">
                <a16:creationId xmlns:a16="http://schemas.microsoft.com/office/drawing/2014/main" id="{C8C79461-33D3-150A-C337-A5A8A2050373}"/>
              </a:ext>
            </a:extLst>
          </p:cNvPr>
          <p:cNvGraphicFramePr>
            <a:graphicFrameLocks noGrp="1"/>
          </p:cNvGraphicFramePr>
          <p:nvPr>
            <p:extLst>
              <p:ext uri="{D42A27DB-BD31-4B8C-83A1-F6EECF244321}">
                <p14:modId xmlns:p14="http://schemas.microsoft.com/office/powerpoint/2010/main" val="1871969085"/>
              </p:ext>
            </p:extLst>
          </p:nvPr>
        </p:nvGraphicFramePr>
        <p:xfrm>
          <a:off x="194820" y="519559"/>
          <a:ext cx="11802359" cy="4458266"/>
        </p:xfrm>
        <a:graphic>
          <a:graphicData uri="http://schemas.openxmlformats.org/drawingml/2006/table">
            <a:tbl>
              <a:tblPr>
                <a:tableStyleId>{5C22544A-7EE6-4342-B048-85BDC9FD1C3A}</a:tableStyleId>
              </a:tblPr>
              <a:tblGrid>
                <a:gridCol w="1895429">
                  <a:extLst>
                    <a:ext uri="{9D8B030D-6E8A-4147-A177-3AD203B41FA5}">
                      <a16:colId xmlns:a16="http://schemas.microsoft.com/office/drawing/2014/main" val="42869236"/>
                    </a:ext>
                  </a:extLst>
                </a:gridCol>
                <a:gridCol w="3554771">
                  <a:extLst>
                    <a:ext uri="{9D8B030D-6E8A-4147-A177-3AD203B41FA5}">
                      <a16:colId xmlns:a16="http://schemas.microsoft.com/office/drawing/2014/main" val="1950725083"/>
                    </a:ext>
                  </a:extLst>
                </a:gridCol>
                <a:gridCol w="6352159">
                  <a:extLst>
                    <a:ext uri="{9D8B030D-6E8A-4147-A177-3AD203B41FA5}">
                      <a16:colId xmlns:a16="http://schemas.microsoft.com/office/drawing/2014/main" val="1242772084"/>
                    </a:ext>
                  </a:extLst>
                </a:gridCol>
              </a:tblGrid>
              <a:tr h="153347">
                <a:tc>
                  <a:txBody>
                    <a:bodyPr/>
                    <a:lstStyle/>
                    <a:p>
                      <a:pPr algn="l" fontAlgn="ctr"/>
                      <a:r>
                        <a:rPr lang="en-AU" sz="1800" b="1" u="none" strike="noStrike" dirty="0">
                          <a:effectLst/>
                        </a:rPr>
                        <a:t>Day 2 Sun 23rd July</a:t>
                      </a:r>
                      <a:endParaRPr lang="en-AU" sz="1800" b="1" i="0" u="none" strike="noStrike" dirty="0">
                        <a:solidFill>
                          <a:srgbClr val="212121"/>
                        </a:solidFill>
                        <a:effectLst/>
                        <a:latin typeface="Calibri" panose="020F0502020204030204" pitchFamily="34" charset="0"/>
                      </a:endParaRPr>
                    </a:p>
                  </a:txBody>
                  <a:tcPr marL="350" marR="350" marT="350" marB="0" anchor="ctr"/>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2197988962"/>
                  </a:ext>
                </a:extLst>
              </a:tr>
              <a:tr h="198562">
                <a:tc gridSpan="2">
                  <a:txBody>
                    <a:bodyPr/>
                    <a:lstStyle/>
                    <a:p>
                      <a:pPr algn="l" fontAlgn="ctr"/>
                      <a:r>
                        <a:rPr lang="en-AU" sz="1800" u="none" strike="noStrike" dirty="0">
                          <a:effectLst/>
                        </a:rPr>
                        <a:t>Part 3: Advanced 3D modelling Methods</a:t>
                      </a:r>
                      <a:endParaRPr lang="en-AU" sz="1800" b="1" i="0" u="none" strike="noStrike" dirty="0">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877878752"/>
                  </a:ext>
                </a:extLst>
              </a:tr>
              <a:tr h="306443">
                <a:tc>
                  <a:txBody>
                    <a:bodyPr/>
                    <a:lstStyle/>
                    <a:p>
                      <a:pPr algn="l" fontAlgn="ctr"/>
                      <a:r>
                        <a:rPr lang="en-AU" sz="1800" u="none" strike="noStrike">
                          <a:effectLst/>
                        </a:rPr>
                        <a:t>9:00 – 9:30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Angela Alfonso Rodrigues  (Monash)</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Kalgoorlie case study</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4110358369"/>
                  </a:ext>
                </a:extLst>
              </a:tr>
              <a:tr h="306443">
                <a:tc>
                  <a:txBody>
                    <a:bodyPr/>
                    <a:lstStyle/>
                    <a:p>
                      <a:pPr algn="l" fontAlgn="ctr"/>
                      <a:r>
                        <a:rPr lang="en-AU" sz="1800" u="none" strike="noStrike">
                          <a:effectLst/>
                        </a:rPr>
                        <a:t>9:30 – 10:15</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 / Leo Portes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Exploring 3D geological possibility with the </a:t>
                      </a:r>
                      <a:r>
                        <a:rPr lang="en-AU" sz="1800" u="none" strike="noStrike" dirty="0" err="1">
                          <a:effectLst/>
                        </a:rPr>
                        <a:t>Noddyverse</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2436544160"/>
                  </a:ext>
                </a:extLst>
              </a:tr>
              <a:tr h="153347">
                <a:tc>
                  <a:txBody>
                    <a:bodyPr/>
                    <a:lstStyle/>
                    <a:p>
                      <a:pPr algn="l" fontAlgn="ctr"/>
                      <a:r>
                        <a:rPr lang="en-AU" sz="1800" u="none" strike="noStrike">
                          <a:effectLst/>
                        </a:rPr>
                        <a:t>10:15 – 11:00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Michel Nzikou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QGIS Plugins</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895065585"/>
                  </a:ext>
                </a:extLst>
              </a:tr>
              <a:tr h="153347">
                <a:tc>
                  <a:txBody>
                    <a:bodyPr/>
                    <a:lstStyle/>
                    <a:p>
                      <a:pPr algn="l" fontAlgn="ctr"/>
                      <a:r>
                        <a:rPr lang="en-AU" sz="1800" u="none" strike="noStrike">
                          <a:solidFill>
                            <a:schemeClr val="tx1">
                              <a:lumMod val="50000"/>
                              <a:lumOff val="50000"/>
                            </a:schemeClr>
                          </a:solidFill>
                          <a:effectLst/>
                        </a:rPr>
                        <a:t>11:00 – 11:30</a:t>
                      </a:r>
                      <a:endParaRPr lang="en-AU" sz="1800" b="0" i="0" u="none" strike="noStrike">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Break</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77870048"/>
                  </a:ext>
                </a:extLst>
              </a:tr>
              <a:tr h="153347">
                <a:tc>
                  <a:txBody>
                    <a:bodyPr/>
                    <a:lstStyle/>
                    <a:p>
                      <a:pPr algn="l" fontAlgn="ctr"/>
                      <a:r>
                        <a:rPr lang="en-AU" sz="1800" u="none" strike="noStrike">
                          <a:effectLst/>
                        </a:rPr>
                        <a:t>11:30 – 12:00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Vitaliy Ogarko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3D geophysics using </a:t>
                      </a:r>
                      <a:r>
                        <a:rPr lang="en-AU" sz="1800" u="none" strike="noStrike" dirty="0" err="1">
                          <a:effectLst/>
                        </a:rPr>
                        <a:t>Tomofast</a:t>
                      </a:r>
                      <a:r>
                        <a:rPr lang="en-AU" sz="1800" u="none" strike="noStrike">
                          <a:effectLst/>
                        </a:rPr>
                        <a:t>-x</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956855048"/>
                  </a:ext>
                </a:extLst>
              </a:tr>
              <a:tr h="153347">
                <a:tc>
                  <a:txBody>
                    <a:bodyPr/>
                    <a:lstStyle/>
                    <a:p>
                      <a:pPr algn="l" fontAlgn="ctr"/>
                      <a:r>
                        <a:rPr lang="en-AU" sz="1800" u="none" strike="noStrike">
                          <a:effectLst/>
                        </a:rPr>
                        <a:t>12:00 – 12:30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Louie Zhang (CSIRO)</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Spatial random forests</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4227623727"/>
                  </a:ext>
                </a:extLst>
              </a:tr>
              <a:tr h="153347">
                <a:tc>
                  <a:txBody>
                    <a:bodyPr/>
                    <a:lstStyle/>
                    <a:p>
                      <a:pPr algn="l" fontAlgn="ctr"/>
                      <a:r>
                        <a:rPr lang="en-AU" sz="1800" u="none" strike="noStrike">
                          <a:effectLst/>
                        </a:rPr>
                        <a:t>12:30 – 2:00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 All </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Summary and discussion</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2772426678"/>
                  </a:ext>
                </a:extLst>
              </a:tr>
              <a:tr h="153347">
                <a:tc>
                  <a:txBody>
                    <a:bodyPr/>
                    <a:lstStyle/>
                    <a:p>
                      <a:pPr algn="l" fontAlgn="ctr"/>
                      <a:r>
                        <a:rPr lang="en-AU" sz="1800" u="none" strike="noStrike" dirty="0">
                          <a:solidFill>
                            <a:schemeClr val="tx1">
                              <a:lumMod val="50000"/>
                              <a:lumOff val="50000"/>
                            </a:schemeClr>
                          </a:solidFill>
                          <a:effectLst/>
                        </a:rPr>
                        <a:t>12:30 – 2:00</a:t>
                      </a:r>
                      <a:endParaRPr lang="en-AU" sz="1800" b="0"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Lunch</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697794167"/>
                  </a:ext>
                </a:extLst>
              </a:tr>
              <a:tr h="153347">
                <a:tc>
                  <a:txBody>
                    <a:bodyPr/>
                    <a:lstStyle/>
                    <a:p>
                      <a:pPr algn="l" fontAlgn="ctr"/>
                      <a:endParaRPr lang="en-AU" sz="1800" b="0"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1017259537"/>
                  </a:ext>
                </a:extLst>
              </a:tr>
              <a:tr h="232796">
                <a:tc gridSpan="2">
                  <a:txBody>
                    <a:bodyPr/>
                    <a:lstStyle/>
                    <a:p>
                      <a:pPr algn="l" fontAlgn="ctr"/>
                      <a:r>
                        <a:rPr lang="en-AU" sz="1800" b="1" u="none" strike="noStrike" dirty="0">
                          <a:effectLst/>
                        </a:rPr>
                        <a:t>Part 4: Day Two demonstrations and discussion</a:t>
                      </a:r>
                      <a:endParaRPr lang="en-AU" sz="1800" b="1" i="0" u="none" strike="noStrike" dirty="0">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4075715283"/>
                  </a:ext>
                </a:extLst>
              </a:tr>
              <a:tr h="267028">
                <a:tc>
                  <a:txBody>
                    <a:bodyPr/>
                    <a:lstStyle/>
                    <a:p>
                      <a:pPr algn="l" fontAlgn="ctr"/>
                      <a:r>
                        <a:rPr lang="en-AU" sz="1800" u="none" strike="noStrike">
                          <a:effectLst/>
                        </a:rPr>
                        <a:t>2:00 – 3:00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Mark Lindsay</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Manual noddy and 3D geophysical interpretation support</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03140272"/>
                  </a:ext>
                </a:extLst>
              </a:tr>
              <a:tr h="153347">
                <a:tc>
                  <a:txBody>
                    <a:bodyPr/>
                    <a:lstStyle/>
                    <a:p>
                      <a:pPr algn="l" fontAlgn="ctr"/>
                      <a:r>
                        <a:rPr lang="en-AU" sz="1800" u="none" strike="noStrike">
                          <a:effectLst/>
                        </a:rPr>
                        <a:t>3:00 – 4:00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Leo Portes</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Noddyverse demonstration</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986667884"/>
                  </a:ext>
                </a:extLst>
              </a:tr>
              <a:tr h="153347">
                <a:tc>
                  <a:txBody>
                    <a:bodyPr/>
                    <a:lstStyle/>
                    <a:p>
                      <a:pPr algn="l" fontAlgn="ctr"/>
                      <a:r>
                        <a:rPr lang="en-AU" sz="1800" u="none" strike="noStrike">
                          <a:effectLst/>
                        </a:rPr>
                        <a:t>4:00 – 5:00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Guillaume Pirot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Loop ‘Flow’</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861346461"/>
                  </a:ext>
                </a:extLst>
              </a:tr>
              <a:tr h="153347">
                <a:tc>
                  <a:txBody>
                    <a:bodyPr/>
                    <a:lstStyle/>
                    <a:p>
                      <a:pPr algn="l" fontAlgn="ctr"/>
                      <a:r>
                        <a:rPr lang="en-AU" sz="1800" u="none" strike="noStrike" dirty="0">
                          <a:effectLst/>
                        </a:rPr>
                        <a:t>5:00 + </a:t>
                      </a:r>
                      <a:endParaRPr lang="en-AU" sz="1800" b="0"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 All</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Summary and discussion</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056626244"/>
                  </a:ext>
                </a:extLst>
              </a:tr>
            </a:tbl>
          </a:graphicData>
        </a:graphic>
      </p:graphicFrame>
      <p:sp>
        <p:nvSpPr>
          <p:cNvPr id="5" name="TextBox 4">
            <a:extLst>
              <a:ext uri="{FF2B5EF4-FFF2-40B4-BE49-F238E27FC236}">
                <a16:creationId xmlns:a16="http://schemas.microsoft.com/office/drawing/2014/main" id="{41D71447-E7D3-5F5B-52CB-005C3CD278EA}"/>
              </a:ext>
            </a:extLst>
          </p:cNvPr>
          <p:cNvSpPr txBox="1"/>
          <p:nvPr/>
        </p:nvSpPr>
        <p:spPr>
          <a:xfrm>
            <a:off x="702823" y="5440119"/>
            <a:ext cx="7341951" cy="646331"/>
          </a:xfrm>
          <a:prstGeom prst="rect">
            <a:avLst/>
          </a:prstGeom>
          <a:noFill/>
        </p:spPr>
        <p:txBody>
          <a:bodyPr wrap="square">
            <a:spAutoFit/>
          </a:bodyPr>
          <a:lstStyle/>
          <a:p>
            <a:r>
              <a:rPr lang="en-AU" sz="3600" dirty="0">
                <a:solidFill>
                  <a:srgbClr val="C00000"/>
                </a:solidFill>
              </a:rPr>
              <a:t>github.com/Loop3D/6IAS</a:t>
            </a:r>
          </a:p>
        </p:txBody>
      </p:sp>
    </p:spTree>
    <p:extLst>
      <p:ext uri="{BB962C8B-B14F-4D97-AF65-F5344CB8AC3E}">
        <p14:creationId xmlns:p14="http://schemas.microsoft.com/office/powerpoint/2010/main" val="107724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C3F64-D188-4CE0-636B-D30BD5D590A7}"/>
              </a:ext>
            </a:extLst>
          </p:cNvPr>
          <p:cNvPicPr>
            <a:picLocks noChangeAspect="1"/>
          </p:cNvPicPr>
          <p:nvPr/>
        </p:nvPicPr>
        <p:blipFill>
          <a:blip r:embed="rId3"/>
          <a:stretch>
            <a:fillRect/>
          </a:stretch>
        </p:blipFill>
        <p:spPr>
          <a:xfrm>
            <a:off x="3735339" y="310065"/>
            <a:ext cx="8468907" cy="6354062"/>
          </a:xfrm>
          <a:prstGeom prst="rect">
            <a:avLst/>
          </a:prstGeom>
        </p:spPr>
      </p:pic>
      <p:sp>
        <p:nvSpPr>
          <p:cNvPr id="7" name="TextBox 6"/>
          <p:cNvSpPr txBox="1"/>
          <p:nvPr/>
        </p:nvSpPr>
        <p:spPr>
          <a:xfrm>
            <a:off x="8125037" y="6415965"/>
            <a:ext cx="2781300"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24 – 26</a:t>
            </a:r>
            <a:r>
              <a:rPr kumimoji="0" lang="en-AU" sz="1400" b="1" i="0" u="none" strike="noStrike" kern="1200" cap="none" spc="0" normalizeH="0" baseline="30000" noProof="0" dirty="0">
                <a:ln>
                  <a:noFill/>
                </a:ln>
                <a:solidFill>
                  <a:schemeClr val="bg1"/>
                </a:solidFill>
                <a:effectLst/>
                <a:uLnTx/>
                <a:uFillTx/>
                <a:latin typeface="Century Gothic" panose="020B0502020202020204" pitchFamily="34" charset="0"/>
                <a:ea typeface="+mn-ea"/>
                <a:cs typeface="+mn-cs"/>
              </a:rPr>
              <a:t>th</a:t>
            </a: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May 2021</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6270" y="81471"/>
            <a:ext cx="4542688" cy="1228601"/>
          </a:xfrm>
          <a:prstGeom prst="rect">
            <a:avLst/>
          </a:prstGeom>
        </p:spPr>
      </p:pic>
      <p:sp>
        <p:nvSpPr>
          <p:cNvPr id="10" name="Rectangle 3">
            <a:extLst>
              <a:ext uri="{FF2B5EF4-FFF2-40B4-BE49-F238E27FC236}">
                <a16:creationId xmlns:a16="http://schemas.microsoft.com/office/drawing/2014/main" id="{79DB4AB0-B955-459D-B7EB-506962EF7018}"/>
              </a:ext>
            </a:extLst>
          </p:cNvPr>
          <p:cNvSpPr txBox="1">
            <a:spLocks noChangeArrowheads="1"/>
          </p:cNvSpPr>
          <p:nvPr/>
        </p:nvSpPr>
        <p:spPr bwMode="auto">
          <a:xfrm>
            <a:off x="6590718" y="4850564"/>
            <a:ext cx="5849938" cy="384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AU" sz="1900" b="1" kern="0">
                <a:solidFill>
                  <a:schemeClr val="bg1"/>
                </a:solidFill>
                <a:latin typeface="Century Gothic" pitchFamily="34" charset="0"/>
              </a:rPr>
              <a:t>Mark Jessell</a:t>
            </a:r>
            <a:endParaRPr lang="en-US" kern="0" dirty="0">
              <a:solidFill>
                <a:schemeClr val="bg1"/>
              </a:solidFill>
              <a:latin typeface="Century Gothic" pitchFamily="34" charset="0"/>
            </a:endParaRPr>
          </a:p>
        </p:txBody>
      </p:sp>
      <p:sp>
        <p:nvSpPr>
          <p:cNvPr id="12" name="Text Box 6">
            <a:extLst>
              <a:ext uri="{FF2B5EF4-FFF2-40B4-BE49-F238E27FC236}">
                <a16:creationId xmlns:a16="http://schemas.microsoft.com/office/drawing/2014/main" id="{146D7CC6-4C40-41A8-81C4-B168EA1534A9}"/>
              </a:ext>
            </a:extLst>
          </p:cNvPr>
          <p:cNvSpPr txBox="1">
            <a:spLocks noChangeArrowheads="1"/>
          </p:cNvSpPr>
          <p:nvPr/>
        </p:nvSpPr>
        <p:spPr bwMode="auto">
          <a:xfrm>
            <a:off x="7763087" y="5408178"/>
            <a:ext cx="3505200" cy="800219"/>
          </a:xfrm>
          <a:prstGeom prst="rect">
            <a:avLst/>
          </a:prstGeom>
          <a:noFill/>
          <a:ln w="9525">
            <a:noFill/>
            <a:miter lim="800000"/>
            <a:headEnd/>
            <a:tailEnd/>
          </a:ln>
          <a:effectLst/>
        </p:spPr>
        <p:txBody>
          <a:bodyPr wrap="square" lIns="0" tIns="0" rIns="0" bIns="0">
            <a:spAutoFit/>
          </a:bodyPr>
          <a:lstStyle/>
          <a:p>
            <a:pPr marL="0" marR="0" lvl="0" indent="0" algn="ctr" defTabSz="4173538"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a:p>
            <a:pPr marL="0" marR="0" lvl="0" indent="0" algn="ctr" defTabSz="417353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a:t>
            </a:r>
          </a:p>
          <a:p>
            <a:pPr marL="0" marR="0" lvl="0" indent="0" algn="ctr" defTabSz="417353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mark.</a:t>
            </a:r>
            <a:r>
              <a:rPr lang="en-US" sz="1200" dirty="0">
                <a:solidFill>
                  <a:schemeClr val="bg1"/>
                </a:solidFill>
                <a:latin typeface="Century Gothic" panose="020B0502020202020204" pitchFamily="34" charset="0"/>
              </a:rPr>
              <a:t>jessell</a:t>
            </a:r>
            <a:r>
              <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@uwa.edu.au</a:t>
            </a:r>
          </a:p>
          <a:p>
            <a:pPr marL="0" marR="0" lvl="0" indent="0" algn="ctr" defTabSz="4173538"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a:p>
            <a:pPr marL="0" marR="0" lvl="0" indent="0" algn="ctr" defTabSz="4173538"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a:t>
            </a:r>
          </a:p>
        </p:txBody>
      </p:sp>
      <p:sp>
        <p:nvSpPr>
          <p:cNvPr id="13" name="TextBox 12">
            <a:extLst>
              <a:ext uri="{FF2B5EF4-FFF2-40B4-BE49-F238E27FC236}">
                <a16:creationId xmlns:a16="http://schemas.microsoft.com/office/drawing/2014/main" id="{3DFB327B-6A46-46A8-A6FF-D925C242A30B}"/>
              </a:ext>
            </a:extLst>
          </p:cNvPr>
          <p:cNvSpPr txBox="1"/>
          <p:nvPr/>
        </p:nvSpPr>
        <p:spPr>
          <a:xfrm>
            <a:off x="214604" y="7257"/>
            <a:ext cx="7100596" cy="830997"/>
          </a:xfrm>
          <a:prstGeom prst="rect">
            <a:avLst/>
          </a:prstGeom>
          <a:noFill/>
        </p:spPr>
        <p:txBody>
          <a:bodyPr wrap="square" rtlCol="0">
            <a:spAutoFit/>
          </a:bodyPr>
          <a:lstStyle/>
          <a:p>
            <a:r>
              <a:rPr lang="en-AU" sz="2400" b="1" dirty="0">
                <a:solidFill>
                  <a:srgbClr val="002060"/>
                </a:solidFill>
                <a:latin typeface="Century Gothic" panose="020B0502020202020204" pitchFamily="34" charset="0"/>
              </a:rPr>
              <a:t>History of 3D geological modelling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9593CD3E-5A65-831B-CFA6-5FE6B51AFDF1}"/>
              </a:ext>
            </a:extLst>
          </p:cNvPr>
          <p:cNvSpPr txBox="1"/>
          <p:nvPr/>
        </p:nvSpPr>
        <p:spPr>
          <a:xfrm>
            <a:off x="9885288" y="6539029"/>
            <a:ext cx="2278509" cy="276999"/>
          </a:xfrm>
          <a:prstGeom prst="rect">
            <a:avLst/>
          </a:prstGeom>
          <a:noFill/>
        </p:spPr>
        <p:txBody>
          <a:bodyPr wrap="none" rtlCol="0">
            <a:spAutoFit/>
          </a:bodyPr>
          <a:lstStyle/>
          <a:p>
            <a:r>
              <a:rPr lang="en-AU" sz="1200" dirty="0">
                <a:solidFill>
                  <a:schemeClr val="tx1">
                    <a:lumMod val="50000"/>
                    <a:lumOff val="50000"/>
                  </a:schemeClr>
                </a:solidFill>
              </a:rPr>
              <a:t>Lee Lorenz, New Yorker Magazine</a:t>
            </a:r>
          </a:p>
        </p:txBody>
      </p:sp>
    </p:spTree>
    <p:extLst>
      <p:ext uri="{BB962C8B-B14F-4D97-AF65-F5344CB8AC3E}">
        <p14:creationId xmlns:p14="http://schemas.microsoft.com/office/powerpoint/2010/main" val="128467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6FDD182-DDC9-4D07-A776-56D874341F0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178628" y="0"/>
            <a:ext cx="8821853" cy="35287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4EEB265-E526-465C-8A81-16B86FE4357B}"/>
              </a:ext>
            </a:extLst>
          </p:cNvPr>
          <p:cNvSpPr/>
          <p:nvPr/>
        </p:nvSpPr>
        <p:spPr>
          <a:xfrm>
            <a:off x="76200" y="147161"/>
            <a:ext cx="5246914" cy="800219"/>
          </a:xfrm>
          <a:prstGeom prst="rect">
            <a:avLst/>
          </a:prstGeom>
        </p:spPr>
        <p:txBody>
          <a:bodyPr wrap="square">
            <a:spAutoFit/>
          </a:bodyPr>
          <a:lstStyle/>
          <a:p>
            <a:pPr algn="ctr"/>
            <a:r>
              <a:rPr lang="en-AU" sz="2800" dirty="0"/>
              <a:t>30,000 BCE Early 2D &amp; 3D Models</a:t>
            </a:r>
          </a:p>
          <a:p>
            <a:endParaRPr lang="en-AU" dirty="0"/>
          </a:p>
        </p:txBody>
      </p:sp>
      <p:sp>
        <p:nvSpPr>
          <p:cNvPr id="6" name="Rectangle 5">
            <a:extLst>
              <a:ext uri="{FF2B5EF4-FFF2-40B4-BE49-F238E27FC236}">
                <a16:creationId xmlns:a16="http://schemas.microsoft.com/office/drawing/2014/main" id="{CEA25030-9AB1-42AF-B7A1-8414DA2A79FA}"/>
              </a:ext>
            </a:extLst>
          </p:cNvPr>
          <p:cNvSpPr/>
          <p:nvPr/>
        </p:nvSpPr>
        <p:spPr>
          <a:xfrm>
            <a:off x="4977492" y="362604"/>
            <a:ext cx="6896099" cy="369332"/>
          </a:xfrm>
          <a:prstGeom prst="rect">
            <a:avLst/>
          </a:prstGeom>
        </p:spPr>
        <p:txBody>
          <a:bodyPr wrap="square">
            <a:spAutoFit/>
          </a:bodyPr>
          <a:lstStyle/>
          <a:p>
            <a:pPr algn="r"/>
            <a:r>
              <a:rPr lang="en-AU" dirty="0"/>
              <a:t>Water bird from the </a:t>
            </a:r>
            <a:r>
              <a:rPr lang="en-AU" dirty="0" err="1"/>
              <a:t>Hohle</a:t>
            </a:r>
            <a:r>
              <a:rPr lang="en-AU" dirty="0"/>
              <a:t> Fels Cave in southwestern Germany</a:t>
            </a:r>
          </a:p>
        </p:txBody>
      </p:sp>
      <p:pic>
        <p:nvPicPr>
          <p:cNvPr id="3076" name="Picture 4">
            <a:extLst>
              <a:ext uri="{FF2B5EF4-FFF2-40B4-BE49-F238E27FC236}">
                <a16:creationId xmlns:a16="http://schemas.microsoft.com/office/drawing/2014/main" id="{78F0DDF2-A9AD-4AD3-B791-EC87CF6CE5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33555" y="3083387"/>
            <a:ext cx="1762125" cy="132159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53083002-6C19-4BCE-A5CE-155CB396F3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29" t="8171" r="7468" b="49451"/>
          <a:stretch/>
        </p:blipFill>
        <p:spPr bwMode="auto">
          <a:xfrm>
            <a:off x="0" y="3744184"/>
            <a:ext cx="8016912" cy="31138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49F5EB3-EB08-4D75-86FD-07A19018A2CC}"/>
              </a:ext>
            </a:extLst>
          </p:cNvPr>
          <p:cNvSpPr/>
          <p:nvPr/>
        </p:nvSpPr>
        <p:spPr>
          <a:xfrm>
            <a:off x="76200" y="3344075"/>
            <a:ext cx="5099794" cy="369332"/>
          </a:xfrm>
          <a:prstGeom prst="rect">
            <a:avLst/>
          </a:prstGeom>
        </p:spPr>
        <p:txBody>
          <a:bodyPr wrap="none">
            <a:spAutoFit/>
          </a:bodyPr>
          <a:lstStyle/>
          <a:p>
            <a:r>
              <a:rPr lang="en-AU" dirty="0"/>
              <a:t>Fish from </a:t>
            </a:r>
            <a:r>
              <a:rPr lang="en-AU" dirty="0" err="1"/>
              <a:t>Nawarla</a:t>
            </a:r>
            <a:r>
              <a:rPr lang="en-AU" dirty="0"/>
              <a:t>  </a:t>
            </a:r>
            <a:r>
              <a:rPr lang="en-AU" dirty="0" err="1"/>
              <a:t>Gabarnmang</a:t>
            </a:r>
            <a:r>
              <a:rPr lang="en-AU" dirty="0"/>
              <a:t>, Northern Territory </a:t>
            </a:r>
          </a:p>
        </p:txBody>
      </p:sp>
      <p:sp>
        <p:nvSpPr>
          <p:cNvPr id="3" name="Rectangle 2">
            <a:extLst>
              <a:ext uri="{FF2B5EF4-FFF2-40B4-BE49-F238E27FC236}">
                <a16:creationId xmlns:a16="http://schemas.microsoft.com/office/drawing/2014/main" id="{17282746-E959-4DFE-93EA-3E62998C98B4}"/>
              </a:ext>
            </a:extLst>
          </p:cNvPr>
          <p:cNvSpPr/>
          <p:nvPr/>
        </p:nvSpPr>
        <p:spPr>
          <a:xfrm>
            <a:off x="8016912" y="6604084"/>
            <a:ext cx="2061783" cy="253916"/>
          </a:xfrm>
          <a:prstGeom prst="rect">
            <a:avLst/>
          </a:prstGeom>
        </p:spPr>
        <p:txBody>
          <a:bodyPr wrap="none">
            <a:spAutoFit/>
          </a:bodyPr>
          <a:lstStyle/>
          <a:p>
            <a:r>
              <a:rPr lang="en-AU" sz="1050" dirty="0">
                <a:solidFill>
                  <a:srgbClr val="202122"/>
                </a:solidFill>
                <a:latin typeface="Arial" panose="020B0604020202020204" pitchFamily="34" charset="0"/>
              </a:rPr>
              <a:t>Photo: Jean-Jacques Delannoy</a:t>
            </a:r>
            <a:endParaRPr lang="en-AU" sz="1050" dirty="0"/>
          </a:p>
        </p:txBody>
      </p:sp>
    </p:spTree>
    <p:extLst>
      <p:ext uri="{BB962C8B-B14F-4D97-AF65-F5344CB8AC3E}">
        <p14:creationId xmlns:p14="http://schemas.microsoft.com/office/powerpoint/2010/main" val="338288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147442" y="6235262"/>
            <a:ext cx="6781800" cy="523220"/>
          </a:xfrm>
          <a:prstGeom prst="rect">
            <a:avLst/>
          </a:prstGeom>
          <a:solidFill>
            <a:schemeClr val="bg1"/>
          </a:solidFill>
        </p:spPr>
        <p:txBody>
          <a:bodyPr wrap="square" rtlCol="0">
            <a:spAutoFit/>
          </a:bodyPr>
          <a:lstStyle/>
          <a:p>
            <a:pPr algn="r"/>
            <a:r>
              <a:rPr lang="en-AU" sz="1400" dirty="0">
                <a:solidFill>
                  <a:srgbClr val="FF0000"/>
                </a:solidFill>
              </a:rPr>
              <a:t>Map of sandstone quarry, gold mine and settlement at </a:t>
            </a:r>
            <a:r>
              <a:rPr lang="en-AU" sz="1400" dirty="0" err="1">
                <a:solidFill>
                  <a:srgbClr val="FF0000"/>
                </a:solidFill>
              </a:rPr>
              <a:t>Bi’r</a:t>
            </a:r>
            <a:r>
              <a:rPr lang="en-AU" sz="1400" dirty="0">
                <a:solidFill>
                  <a:srgbClr val="FF0000"/>
                </a:solidFill>
              </a:rPr>
              <a:t> Umm </a:t>
            </a:r>
            <a:r>
              <a:rPr lang="en-AU" sz="1400" dirty="0" err="1">
                <a:solidFill>
                  <a:srgbClr val="FF0000"/>
                </a:solidFill>
              </a:rPr>
              <a:t>Fawakhir</a:t>
            </a:r>
            <a:endParaRPr lang="en-AU" sz="1400" dirty="0">
              <a:solidFill>
                <a:srgbClr val="FF0000"/>
              </a:solidFill>
            </a:endParaRPr>
          </a:p>
          <a:p>
            <a:pPr algn="r"/>
            <a:r>
              <a:rPr lang="en-AU" sz="1400" dirty="0">
                <a:solidFill>
                  <a:srgbClr val="FF0000"/>
                </a:solidFill>
              </a:rPr>
              <a:t>Scribe-of-the-Tomb </a:t>
            </a:r>
            <a:r>
              <a:rPr lang="en-AU" sz="1400" dirty="0" err="1">
                <a:solidFill>
                  <a:srgbClr val="FF0000"/>
                </a:solidFill>
              </a:rPr>
              <a:t>Amennakhte</a:t>
            </a:r>
            <a:r>
              <a:rPr lang="en-AU" sz="1400" dirty="0">
                <a:solidFill>
                  <a:srgbClr val="FF0000"/>
                </a:solidFill>
              </a:rPr>
              <a:t>, son of </a:t>
            </a:r>
            <a:r>
              <a:rPr lang="en-AU" sz="1400" dirty="0" err="1">
                <a:solidFill>
                  <a:srgbClr val="FF0000"/>
                </a:solidFill>
              </a:rPr>
              <a:t>Ipuy</a:t>
            </a:r>
            <a:r>
              <a:rPr lang="en-AU" sz="1400" dirty="0">
                <a:solidFill>
                  <a:srgbClr val="FF0000"/>
                </a:solidFill>
              </a:rPr>
              <a:t>, 1160 BC</a:t>
            </a:r>
          </a:p>
        </p:txBody>
      </p:sp>
      <p:sp>
        <p:nvSpPr>
          <p:cNvPr id="2" name="Rectangle 1"/>
          <p:cNvSpPr/>
          <p:nvPr/>
        </p:nvSpPr>
        <p:spPr>
          <a:xfrm>
            <a:off x="0" y="5955209"/>
            <a:ext cx="4428226" cy="830997"/>
          </a:xfrm>
          <a:prstGeom prst="rect">
            <a:avLst/>
          </a:prstGeom>
          <a:solidFill>
            <a:schemeClr val="bg1"/>
          </a:solidFill>
        </p:spPr>
        <p:txBody>
          <a:bodyPr wrap="square">
            <a:spAutoFit/>
          </a:bodyPr>
          <a:lstStyle/>
          <a:p>
            <a:pPr algn="r"/>
            <a:r>
              <a:rPr lang="en-AU" sz="2400" dirty="0"/>
              <a:t>Scribe-of-the-Tomb </a:t>
            </a:r>
            <a:r>
              <a:rPr lang="en-AU" sz="2400" dirty="0" err="1"/>
              <a:t>Amennakhte</a:t>
            </a:r>
            <a:r>
              <a:rPr lang="en-AU" sz="2400" dirty="0"/>
              <a:t>, son of </a:t>
            </a:r>
            <a:r>
              <a:rPr lang="en-AU" sz="2400" dirty="0" err="1"/>
              <a:t>Ipuy</a:t>
            </a:r>
            <a:r>
              <a:rPr lang="en-AU" sz="2400" dirty="0"/>
              <a:t>, 1160 BCE</a:t>
            </a:r>
          </a:p>
        </p:txBody>
      </p:sp>
      <p:pic>
        <p:nvPicPr>
          <p:cNvPr id="1026" name="Picture 2">
            <a:extLst>
              <a:ext uri="{FF2B5EF4-FFF2-40B4-BE49-F238E27FC236}">
                <a16:creationId xmlns:a16="http://schemas.microsoft.com/office/drawing/2014/main" id="{CA8A75FA-EABD-4030-938F-2A4A27E60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8749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ground, outdoor, dirt, nature&#10;&#10;Description automatically generated">
            <a:extLst>
              <a:ext uri="{FF2B5EF4-FFF2-40B4-BE49-F238E27FC236}">
                <a16:creationId xmlns:a16="http://schemas.microsoft.com/office/drawing/2014/main" id="{1A822768-2761-4AE6-A44C-1EA4318E3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1755"/>
            <a:ext cx="12192000" cy="3108271"/>
          </a:xfrm>
          <a:prstGeom prst="rect">
            <a:avLst/>
          </a:prstGeom>
        </p:spPr>
      </p:pic>
      <p:pic>
        <p:nvPicPr>
          <p:cNvPr id="1028" name="Picture 4">
            <a:extLst>
              <a:ext uri="{FF2B5EF4-FFF2-40B4-BE49-F238E27FC236}">
                <a16:creationId xmlns:a16="http://schemas.microsoft.com/office/drawing/2014/main" id="{7D4905C5-F7DF-46F9-8C37-595273FD9B9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0962"/>
          <a:stretch/>
        </p:blipFill>
        <p:spPr bwMode="auto">
          <a:xfrm>
            <a:off x="11188620" y="3130199"/>
            <a:ext cx="877298" cy="1662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D0B20F-DD92-43BB-8152-82E029803930}"/>
              </a:ext>
            </a:extLst>
          </p:cNvPr>
          <p:cNvSpPr txBox="1"/>
          <p:nvPr/>
        </p:nvSpPr>
        <p:spPr>
          <a:xfrm>
            <a:off x="650450" y="-16778"/>
            <a:ext cx="2300139" cy="369332"/>
          </a:xfrm>
          <a:prstGeom prst="rect">
            <a:avLst/>
          </a:prstGeom>
          <a:noFill/>
        </p:spPr>
        <p:txBody>
          <a:bodyPr wrap="square" rtlCol="0">
            <a:spAutoFit/>
          </a:bodyPr>
          <a:lstStyle/>
          <a:p>
            <a:r>
              <a:rPr lang="en-AU" dirty="0">
                <a:solidFill>
                  <a:schemeClr val="bg1"/>
                </a:solidFill>
              </a:rPr>
              <a:t>Mountain of the Gold</a:t>
            </a:r>
          </a:p>
        </p:txBody>
      </p:sp>
      <p:sp>
        <p:nvSpPr>
          <p:cNvPr id="10" name="TextBox 9">
            <a:extLst>
              <a:ext uri="{FF2B5EF4-FFF2-40B4-BE49-F238E27FC236}">
                <a16:creationId xmlns:a16="http://schemas.microsoft.com/office/drawing/2014/main" id="{0101AEE2-FFC6-4E7C-9C07-773C3BB365A4}"/>
              </a:ext>
            </a:extLst>
          </p:cNvPr>
          <p:cNvSpPr txBox="1"/>
          <p:nvPr/>
        </p:nvSpPr>
        <p:spPr>
          <a:xfrm>
            <a:off x="1229291" y="2539187"/>
            <a:ext cx="2487032" cy="369332"/>
          </a:xfrm>
          <a:prstGeom prst="rect">
            <a:avLst/>
          </a:prstGeom>
          <a:noFill/>
        </p:spPr>
        <p:txBody>
          <a:bodyPr wrap="square" rtlCol="0">
            <a:spAutoFit/>
          </a:bodyPr>
          <a:lstStyle/>
          <a:p>
            <a:r>
              <a:rPr lang="en-AU" dirty="0">
                <a:solidFill>
                  <a:schemeClr val="bg1"/>
                </a:solidFill>
              </a:rPr>
              <a:t>Mountains of the Silver</a:t>
            </a:r>
          </a:p>
        </p:txBody>
      </p:sp>
      <p:sp>
        <p:nvSpPr>
          <p:cNvPr id="9" name="Arrow: Right 8">
            <a:extLst>
              <a:ext uri="{FF2B5EF4-FFF2-40B4-BE49-F238E27FC236}">
                <a16:creationId xmlns:a16="http://schemas.microsoft.com/office/drawing/2014/main" id="{0818046F-A174-426A-ADE7-A7922FFE5D1C}"/>
              </a:ext>
            </a:extLst>
          </p:cNvPr>
          <p:cNvSpPr/>
          <p:nvPr/>
        </p:nvSpPr>
        <p:spPr>
          <a:xfrm rot="7781264">
            <a:off x="1082702" y="352238"/>
            <a:ext cx="453614" cy="20792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rrow: Right 12">
            <a:extLst>
              <a:ext uri="{FF2B5EF4-FFF2-40B4-BE49-F238E27FC236}">
                <a16:creationId xmlns:a16="http://schemas.microsoft.com/office/drawing/2014/main" id="{33140098-2D40-48BD-982D-3CA445D0423F}"/>
              </a:ext>
            </a:extLst>
          </p:cNvPr>
          <p:cNvSpPr/>
          <p:nvPr/>
        </p:nvSpPr>
        <p:spPr>
          <a:xfrm rot="12671829">
            <a:off x="2530647" y="2340268"/>
            <a:ext cx="620485" cy="1697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C2047EE0-9D2E-4E87-B7F2-D65CB24D0D63}"/>
              </a:ext>
            </a:extLst>
          </p:cNvPr>
          <p:cNvGrpSpPr/>
          <p:nvPr/>
        </p:nvGrpSpPr>
        <p:grpSpPr>
          <a:xfrm>
            <a:off x="996042" y="928774"/>
            <a:ext cx="128588" cy="128588"/>
            <a:chOff x="4762500" y="3492500"/>
            <a:chExt cx="234950" cy="234950"/>
          </a:xfrm>
        </p:grpSpPr>
        <p:sp>
          <p:nvSpPr>
            <p:cNvPr id="11" name="Teardrop 10">
              <a:extLst>
                <a:ext uri="{FF2B5EF4-FFF2-40B4-BE49-F238E27FC236}">
                  <a16:creationId xmlns:a16="http://schemas.microsoft.com/office/drawing/2014/main" id="{811830F5-3681-45A3-8621-0008915040B5}"/>
                </a:ext>
              </a:extLst>
            </p:cNvPr>
            <p:cNvSpPr/>
            <p:nvPr/>
          </p:nvSpPr>
          <p:spPr>
            <a:xfrm rot="8025791">
              <a:off x="4762500" y="3492500"/>
              <a:ext cx="234950" cy="234950"/>
            </a:xfrm>
            <a:prstGeom prst="teardrop">
              <a:avLst/>
            </a:prstGeom>
            <a:solidFill>
              <a:srgbClr val="FF0000"/>
            </a:solidFill>
            <a:ln>
              <a:solidFill>
                <a:srgbClr val="950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D9CA66B2-F6C7-449C-85C2-B9F433B0754C}"/>
                </a:ext>
              </a:extLst>
            </p:cNvPr>
            <p:cNvSpPr/>
            <p:nvPr/>
          </p:nvSpPr>
          <p:spPr>
            <a:xfrm>
              <a:off x="4835525" y="3575050"/>
              <a:ext cx="88900" cy="88900"/>
            </a:xfrm>
            <a:prstGeom prst="ellipse">
              <a:avLst/>
            </a:prstGeom>
            <a:solidFill>
              <a:srgbClr val="95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 name="TextBox 14">
            <a:extLst>
              <a:ext uri="{FF2B5EF4-FFF2-40B4-BE49-F238E27FC236}">
                <a16:creationId xmlns:a16="http://schemas.microsoft.com/office/drawing/2014/main" id="{ED5BCFBA-AF5A-4CC5-B3B7-A29EF6912C70}"/>
              </a:ext>
            </a:extLst>
          </p:cNvPr>
          <p:cNvSpPr txBox="1"/>
          <p:nvPr/>
        </p:nvSpPr>
        <p:spPr>
          <a:xfrm>
            <a:off x="1040296" y="654514"/>
            <a:ext cx="1763303" cy="338554"/>
          </a:xfrm>
          <a:prstGeom prst="rect">
            <a:avLst/>
          </a:prstGeom>
          <a:noFill/>
        </p:spPr>
        <p:txBody>
          <a:bodyPr wrap="none" rtlCol="0">
            <a:spAutoFit/>
          </a:bodyPr>
          <a:lstStyle/>
          <a:p>
            <a:r>
              <a:rPr lang="en-AU" sz="1600" dirty="0" err="1">
                <a:solidFill>
                  <a:srgbClr val="002060"/>
                </a:solidFill>
                <a:effectLst>
                  <a:outerShdw blurRad="38100" dist="38100" dir="2700000" algn="tl">
                    <a:srgbClr val="000000">
                      <a:alpha val="43137"/>
                    </a:srgbClr>
                  </a:outerShdw>
                </a:effectLst>
              </a:rPr>
              <a:t>Bi’r</a:t>
            </a:r>
            <a:r>
              <a:rPr lang="en-AU" sz="1600" dirty="0">
                <a:solidFill>
                  <a:srgbClr val="002060"/>
                </a:solidFill>
                <a:effectLst>
                  <a:outerShdw blurRad="38100" dist="38100" dir="2700000" algn="tl">
                    <a:srgbClr val="000000">
                      <a:alpha val="43137"/>
                    </a:srgbClr>
                  </a:outerShdw>
                </a:effectLst>
              </a:rPr>
              <a:t> Umm </a:t>
            </a:r>
            <a:r>
              <a:rPr lang="en-AU" sz="1600" dirty="0" err="1">
                <a:solidFill>
                  <a:srgbClr val="002060"/>
                </a:solidFill>
                <a:effectLst>
                  <a:outerShdw blurRad="38100" dist="38100" dir="2700000" algn="tl">
                    <a:srgbClr val="000000">
                      <a:alpha val="43137"/>
                    </a:srgbClr>
                  </a:outerShdw>
                </a:effectLst>
              </a:rPr>
              <a:t>Fawakhir</a:t>
            </a:r>
            <a:endParaRPr lang="en-AU" sz="1600" dirty="0">
              <a:solidFill>
                <a:srgbClr val="002060"/>
              </a:solidFill>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B17C42F7-2C31-4D82-BE8E-67B33B9A21F3}"/>
              </a:ext>
            </a:extLst>
          </p:cNvPr>
          <p:cNvSpPr txBox="1"/>
          <p:nvPr/>
        </p:nvSpPr>
        <p:spPr>
          <a:xfrm flipH="1">
            <a:off x="0" y="2854977"/>
            <a:ext cx="924562" cy="369332"/>
          </a:xfrm>
          <a:prstGeom prst="rect">
            <a:avLst/>
          </a:prstGeom>
          <a:noFill/>
        </p:spPr>
        <p:txBody>
          <a:bodyPr wrap="square" rtlCol="0">
            <a:spAutoFit/>
          </a:bodyPr>
          <a:lstStyle/>
          <a:p>
            <a:r>
              <a:rPr lang="en-AU" dirty="0">
                <a:effectLst>
                  <a:outerShdw blurRad="38100" dist="38100" dir="2700000" algn="tl">
                    <a:srgbClr val="000000">
                      <a:alpha val="43137"/>
                    </a:srgbClr>
                  </a:outerShdw>
                </a:effectLst>
              </a:rPr>
              <a:t>Google</a:t>
            </a:r>
          </a:p>
        </p:txBody>
      </p:sp>
      <p:sp>
        <p:nvSpPr>
          <p:cNvPr id="3" name="Rectangle 2">
            <a:extLst>
              <a:ext uri="{FF2B5EF4-FFF2-40B4-BE49-F238E27FC236}">
                <a16:creationId xmlns:a16="http://schemas.microsoft.com/office/drawing/2014/main" id="{50FF0FE1-0C76-4DC2-83E7-D896856AF3CA}"/>
              </a:ext>
            </a:extLst>
          </p:cNvPr>
          <p:cNvSpPr/>
          <p:nvPr/>
        </p:nvSpPr>
        <p:spPr>
          <a:xfrm>
            <a:off x="11188620" y="4792505"/>
            <a:ext cx="877298" cy="307777"/>
          </a:xfrm>
          <a:prstGeom prst="rect">
            <a:avLst/>
          </a:prstGeom>
          <a:solidFill>
            <a:schemeClr val="bg1"/>
          </a:solidFill>
        </p:spPr>
        <p:txBody>
          <a:bodyPr wrap="square">
            <a:spAutoFit/>
          </a:bodyPr>
          <a:lstStyle/>
          <a:p>
            <a:r>
              <a:rPr lang="en-AU" sz="700" dirty="0"/>
              <a:t>Scribe-of-the-Tomb </a:t>
            </a:r>
            <a:r>
              <a:rPr lang="en-AU" sz="700" dirty="0" err="1"/>
              <a:t>Amennakhte</a:t>
            </a:r>
            <a:endParaRPr lang="en-AU" sz="700" dirty="0"/>
          </a:p>
        </p:txBody>
      </p:sp>
    </p:spTree>
    <p:extLst>
      <p:ext uri="{BB962C8B-B14F-4D97-AF65-F5344CB8AC3E}">
        <p14:creationId xmlns:p14="http://schemas.microsoft.com/office/powerpoint/2010/main" val="417181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22EEC8-5604-4242-A9C7-1351BEBAF219}"/>
              </a:ext>
            </a:extLst>
          </p:cNvPr>
          <p:cNvSpPr txBox="1"/>
          <p:nvPr/>
        </p:nvSpPr>
        <p:spPr>
          <a:xfrm>
            <a:off x="8293100" y="6319089"/>
            <a:ext cx="3898900" cy="307777"/>
          </a:xfrm>
          <a:prstGeom prst="rect">
            <a:avLst/>
          </a:prstGeom>
          <a:noFill/>
        </p:spPr>
        <p:txBody>
          <a:bodyPr wrap="square" rtlCol="0">
            <a:spAutoFit/>
          </a:bodyPr>
          <a:lstStyle/>
          <a:p>
            <a:r>
              <a:rPr lang="en-AU" sz="1400" dirty="0">
                <a:solidFill>
                  <a:srgbClr val="FF0000"/>
                </a:solidFill>
                <a:latin typeface="Open Sans"/>
              </a:rPr>
              <a:t>https://thegreatlinesproject.wordpress.com</a:t>
            </a:r>
          </a:p>
        </p:txBody>
      </p:sp>
      <p:sp>
        <p:nvSpPr>
          <p:cNvPr id="3" name="TextBox 2">
            <a:extLst>
              <a:ext uri="{FF2B5EF4-FFF2-40B4-BE49-F238E27FC236}">
                <a16:creationId xmlns:a16="http://schemas.microsoft.com/office/drawing/2014/main" id="{FEEE70AF-6BC8-470B-9205-33510C6ABB98}"/>
              </a:ext>
            </a:extLst>
          </p:cNvPr>
          <p:cNvSpPr txBox="1"/>
          <p:nvPr/>
        </p:nvSpPr>
        <p:spPr>
          <a:xfrm>
            <a:off x="9486900" y="0"/>
            <a:ext cx="2552700" cy="954107"/>
          </a:xfrm>
          <a:prstGeom prst="rect">
            <a:avLst/>
          </a:prstGeom>
          <a:noFill/>
        </p:spPr>
        <p:txBody>
          <a:bodyPr wrap="square" rtlCol="0">
            <a:spAutoFit/>
          </a:bodyPr>
          <a:lstStyle/>
          <a:p>
            <a:pPr algn="r"/>
            <a:r>
              <a:rPr lang="en-AU" sz="2800" dirty="0"/>
              <a:t>Pierre </a:t>
            </a:r>
            <a:r>
              <a:rPr lang="en-AU" sz="2800" dirty="0" err="1"/>
              <a:t>Ancelin</a:t>
            </a:r>
            <a:r>
              <a:rPr lang="en-AU" sz="2800" dirty="0"/>
              <a:t>, </a:t>
            </a:r>
          </a:p>
          <a:p>
            <a:pPr algn="r"/>
            <a:r>
              <a:rPr lang="en-AU" sz="2800" dirty="0"/>
              <a:t>1697</a:t>
            </a:r>
          </a:p>
        </p:txBody>
      </p:sp>
      <p:sp>
        <p:nvSpPr>
          <p:cNvPr id="4" name="Rectangle 3">
            <a:extLst>
              <a:ext uri="{FF2B5EF4-FFF2-40B4-BE49-F238E27FC236}">
                <a16:creationId xmlns:a16="http://schemas.microsoft.com/office/drawing/2014/main" id="{9A716947-E155-4A0A-9D3F-1D6E3ABBB777}"/>
              </a:ext>
            </a:extLst>
          </p:cNvPr>
          <p:cNvSpPr/>
          <p:nvPr/>
        </p:nvSpPr>
        <p:spPr>
          <a:xfrm>
            <a:off x="0" y="107720"/>
            <a:ext cx="2870200" cy="646331"/>
          </a:xfrm>
          <a:prstGeom prst="rect">
            <a:avLst/>
          </a:prstGeom>
        </p:spPr>
        <p:txBody>
          <a:bodyPr wrap="square">
            <a:spAutoFit/>
          </a:bodyPr>
          <a:lstStyle/>
          <a:p>
            <a:r>
              <a:rPr lang="en-AU" dirty="0">
                <a:solidFill>
                  <a:schemeClr val="bg1"/>
                </a:solidFill>
                <a:latin typeface="Open Sans" panose="020B0606030504020204" pitchFamily="34" charset="0"/>
              </a:rPr>
              <a:t>First contour map, River Maas, Netherlands</a:t>
            </a:r>
            <a:endParaRPr lang="en-AU" dirty="0">
              <a:solidFill>
                <a:schemeClr val="bg1"/>
              </a:solidFill>
            </a:endParaRPr>
          </a:p>
        </p:txBody>
      </p:sp>
      <p:pic>
        <p:nvPicPr>
          <p:cNvPr id="1034" name="Picture 10">
            <a:extLst>
              <a:ext uri="{FF2B5EF4-FFF2-40B4-BE49-F238E27FC236}">
                <a16:creationId xmlns:a16="http://schemas.microsoft.com/office/drawing/2014/main" id="{FF8D09ED-46F5-484D-92F2-AE8D0F638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835351" cy="43568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E8CAB78-D6EE-44F9-815D-971330132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169" y="996111"/>
            <a:ext cx="6494462" cy="4865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FDFF67-CBAF-48EF-94EC-3DFDFE2296B7}"/>
              </a:ext>
            </a:extLst>
          </p:cNvPr>
          <p:cNvSpPr txBox="1"/>
          <p:nvPr/>
        </p:nvSpPr>
        <p:spPr>
          <a:xfrm>
            <a:off x="4585169" y="5861889"/>
            <a:ext cx="2062231" cy="369332"/>
          </a:xfrm>
          <a:prstGeom prst="rect">
            <a:avLst/>
          </a:prstGeom>
          <a:noFill/>
        </p:spPr>
        <p:txBody>
          <a:bodyPr wrap="none" rtlCol="0">
            <a:spAutoFit/>
          </a:bodyPr>
          <a:lstStyle/>
          <a:p>
            <a:r>
              <a:rPr lang="en-AU" dirty="0"/>
              <a:t>River Maas Isobaths</a:t>
            </a:r>
          </a:p>
        </p:txBody>
      </p:sp>
    </p:spTree>
    <p:extLst>
      <p:ext uri="{BB962C8B-B14F-4D97-AF65-F5344CB8AC3E}">
        <p14:creationId xmlns:p14="http://schemas.microsoft.com/office/powerpoint/2010/main" val="34472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9053" y="6022456"/>
            <a:ext cx="3401569" cy="738664"/>
          </a:xfrm>
          <a:prstGeom prst="rect">
            <a:avLst/>
          </a:prstGeom>
        </p:spPr>
        <p:txBody>
          <a:bodyPr wrap="square">
            <a:spAutoFit/>
          </a:bodyPr>
          <a:lstStyle/>
          <a:p>
            <a:pPr algn="r"/>
            <a:r>
              <a:rPr lang="en-AU" sz="1400" dirty="0">
                <a:solidFill>
                  <a:srgbClr val="FF0000"/>
                </a:solidFill>
              </a:rPr>
              <a:t>Johann Friedrich Wilhelm von Charpentier, 1778, Lithological map of Saxony (using colour scheme of Abraham </a:t>
            </a:r>
            <a:r>
              <a:rPr lang="en-AU" sz="1400" dirty="0" err="1">
                <a:solidFill>
                  <a:srgbClr val="FF0000"/>
                </a:solidFill>
              </a:rPr>
              <a:t>Gottlob</a:t>
            </a:r>
            <a:r>
              <a:rPr lang="en-AU" sz="1400" dirty="0">
                <a:solidFill>
                  <a:srgbClr val="FF0000"/>
                </a:solidFill>
              </a:rPr>
              <a:t> Werner) </a:t>
            </a:r>
            <a:endParaRPr lang="en-AU" sz="1400" b="0" dirty="0">
              <a:solidFill>
                <a:srgbClr val="FF0000"/>
              </a:solidFill>
              <a:effectLst/>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0469" y="63718"/>
            <a:ext cx="7897879" cy="6697401"/>
          </a:xfrm>
          <a:prstGeom prst="rect">
            <a:avLst/>
          </a:prstGeom>
        </p:spPr>
      </p:pic>
      <p:sp>
        <p:nvSpPr>
          <p:cNvPr id="4" name="Rectangle 3"/>
          <p:cNvSpPr/>
          <p:nvPr/>
        </p:nvSpPr>
        <p:spPr>
          <a:xfrm>
            <a:off x="8212347" y="46923"/>
            <a:ext cx="3910641" cy="954107"/>
          </a:xfrm>
          <a:prstGeom prst="rect">
            <a:avLst/>
          </a:prstGeom>
        </p:spPr>
        <p:txBody>
          <a:bodyPr wrap="square">
            <a:spAutoFit/>
          </a:bodyPr>
          <a:lstStyle/>
          <a:p>
            <a:pPr algn="r"/>
            <a:r>
              <a:rPr lang="de-DE" sz="2800" dirty="0"/>
              <a:t>Johann von Charpentier, </a:t>
            </a:r>
          </a:p>
          <a:p>
            <a:pPr algn="r"/>
            <a:r>
              <a:rPr lang="en-AU" sz="2800" dirty="0"/>
              <a:t>1778 </a:t>
            </a:r>
          </a:p>
        </p:txBody>
      </p:sp>
      <p:pic>
        <p:nvPicPr>
          <p:cNvPr id="6146" name="Picture 2" descr="Charpentier, Jean de">
            <a:extLst>
              <a:ext uri="{FF2B5EF4-FFF2-40B4-BE49-F238E27FC236}">
                <a16:creationId xmlns:a16="http://schemas.microsoft.com/office/drawing/2014/main" id="{2CE29762-7946-41AA-B051-F1900D8EF3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9053" y="827095"/>
            <a:ext cx="1653555" cy="20467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B094EF-5604-43E9-8E13-58904BCA1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2236" y="3296637"/>
            <a:ext cx="1748014" cy="2303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A328E36-0CAE-4796-9380-6843FC12938B}"/>
              </a:ext>
            </a:extLst>
          </p:cNvPr>
          <p:cNvPicPr>
            <a:picLocks noChangeAspect="1"/>
          </p:cNvPicPr>
          <p:nvPr/>
        </p:nvPicPr>
        <p:blipFill>
          <a:blip r:embed="rId6"/>
          <a:stretch>
            <a:fillRect/>
          </a:stretch>
        </p:blipFill>
        <p:spPr>
          <a:xfrm>
            <a:off x="381750" y="523976"/>
            <a:ext cx="7111208" cy="5572103"/>
          </a:xfrm>
          <a:prstGeom prst="rect">
            <a:avLst/>
          </a:prstGeom>
        </p:spPr>
      </p:pic>
      <p:sp>
        <p:nvSpPr>
          <p:cNvPr id="12" name="Rectangle 11">
            <a:extLst>
              <a:ext uri="{FF2B5EF4-FFF2-40B4-BE49-F238E27FC236}">
                <a16:creationId xmlns:a16="http://schemas.microsoft.com/office/drawing/2014/main" id="{65BADB9B-D3B9-4F5A-9EBE-DB1D9E9BC8FD}"/>
              </a:ext>
            </a:extLst>
          </p:cNvPr>
          <p:cNvSpPr/>
          <p:nvPr/>
        </p:nvSpPr>
        <p:spPr>
          <a:xfrm>
            <a:off x="550506" y="1657739"/>
            <a:ext cx="1615751" cy="1524977"/>
          </a:xfrm>
          <a:custGeom>
            <a:avLst/>
            <a:gdLst>
              <a:gd name="connsiteX0" fmla="*/ 0 w 1615751"/>
              <a:gd name="connsiteY0" fmla="*/ 0 h 1524977"/>
              <a:gd name="connsiteX1" fmla="*/ 506269 w 1615751"/>
              <a:gd name="connsiteY1" fmla="*/ 0 h 1524977"/>
              <a:gd name="connsiteX2" fmla="*/ 1061010 w 1615751"/>
              <a:gd name="connsiteY2" fmla="*/ 0 h 1524977"/>
              <a:gd name="connsiteX3" fmla="*/ 1615751 w 1615751"/>
              <a:gd name="connsiteY3" fmla="*/ 0 h 1524977"/>
              <a:gd name="connsiteX4" fmla="*/ 1615751 w 1615751"/>
              <a:gd name="connsiteY4" fmla="*/ 508326 h 1524977"/>
              <a:gd name="connsiteX5" fmla="*/ 1615751 w 1615751"/>
              <a:gd name="connsiteY5" fmla="*/ 1047151 h 1524977"/>
              <a:gd name="connsiteX6" fmla="*/ 1615751 w 1615751"/>
              <a:gd name="connsiteY6" fmla="*/ 1524977 h 1524977"/>
              <a:gd name="connsiteX7" fmla="*/ 1061010 w 1615751"/>
              <a:gd name="connsiteY7" fmla="*/ 1524977 h 1524977"/>
              <a:gd name="connsiteX8" fmla="*/ 554741 w 1615751"/>
              <a:gd name="connsiteY8" fmla="*/ 1524977 h 1524977"/>
              <a:gd name="connsiteX9" fmla="*/ 0 w 1615751"/>
              <a:gd name="connsiteY9" fmla="*/ 1524977 h 1524977"/>
              <a:gd name="connsiteX10" fmla="*/ 0 w 1615751"/>
              <a:gd name="connsiteY10" fmla="*/ 1001402 h 1524977"/>
              <a:gd name="connsiteX11" fmla="*/ 0 w 1615751"/>
              <a:gd name="connsiteY11" fmla="*/ 462576 h 1524977"/>
              <a:gd name="connsiteX12" fmla="*/ 0 w 1615751"/>
              <a:gd name="connsiteY12" fmla="*/ 0 h 152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5751" h="1524977" extrusionOk="0">
                <a:moveTo>
                  <a:pt x="0" y="0"/>
                </a:moveTo>
                <a:cubicBezTo>
                  <a:pt x="191569" y="-44086"/>
                  <a:pt x="374098" y="2110"/>
                  <a:pt x="506269" y="0"/>
                </a:cubicBezTo>
                <a:cubicBezTo>
                  <a:pt x="638440" y="-2110"/>
                  <a:pt x="828319" y="4156"/>
                  <a:pt x="1061010" y="0"/>
                </a:cubicBezTo>
                <a:cubicBezTo>
                  <a:pt x="1293701" y="-4156"/>
                  <a:pt x="1377142" y="33375"/>
                  <a:pt x="1615751" y="0"/>
                </a:cubicBezTo>
                <a:cubicBezTo>
                  <a:pt x="1675417" y="218632"/>
                  <a:pt x="1572161" y="359990"/>
                  <a:pt x="1615751" y="508326"/>
                </a:cubicBezTo>
                <a:cubicBezTo>
                  <a:pt x="1659341" y="656662"/>
                  <a:pt x="1593373" y="833412"/>
                  <a:pt x="1615751" y="1047151"/>
                </a:cubicBezTo>
                <a:cubicBezTo>
                  <a:pt x="1638129" y="1260891"/>
                  <a:pt x="1582324" y="1333528"/>
                  <a:pt x="1615751" y="1524977"/>
                </a:cubicBezTo>
                <a:cubicBezTo>
                  <a:pt x="1460274" y="1529448"/>
                  <a:pt x="1248023" y="1500070"/>
                  <a:pt x="1061010" y="1524977"/>
                </a:cubicBezTo>
                <a:cubicBezTo>
                  <a:pt x="873997" y="1549884"/>
                  <a:pt x="805502" y="1468151"/>
                  <a:pt x="554741" y="1524977"/>
                </a:cubicBezTo>
                <a:cubicBezTo>
                  <a:pt x="303980" y="1581803"/>
                  <a:pt x="178513" y="1521412"/>
                  <a:pt x="0" y="1524977"/>
                </a:cubicBezTo>
                <a:cubicBezTo>
                  <a:pt x="-25507" y="1407742"/>
                  <a:pt x="22335" y="1179018"/>
                  <a:pt x="0" y="1001402"/>
                </a:cubicBezTo>
                <a:cubicBezTo>
                  <a:pt x="-22335" y="823787"/>
                  <a:pt x="19275" y="601509"/>
                  <a:pt x="0" y="462576"/>
                </a:cubicBezTo>
                <a:cubicBezTo>
                  <a:pt x="-19275" y="323643"/>
                  <a:pt x="29226" y="222825"/>
                  <a:pt x="0" y="0"/>
                </a:cubicBezTo>
                <a:close/>
              </a:path>
            </a:pathLst>
          </a:custGeom>
          <a:noFill/>
          <a:ln w="19050">
            <a:solidFill>
              <a:srgbClr val="FF0000"/>
            </a:solidFill>
            <a:extLst>
              <a:ext uri="{C807C97D-BFC1-408E-A445-0C87EB9F89A2}">
                <ask:lineSketchStyleProps xmlns:ask="http://schemas.microsoft.com/office/drawing/2018/sketchyshapes" sd="359757359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43937C70-87CD-4427-9475-2B99451B27A6}"/>
              </a:ext>
            </a:extLst>
          </p:cNvPr>
          <p:cNvSpPr/>
          <p:nvPr/>
        </p:nvSpPr>
        <p:spPr>
          <a:xfrm>
            <a:off x="8476915" y="2911116"/>
            <a:ext cx="2459328" cy="253916"/>
          </a:xfrm>
          <a:prstGeom prst="rect">
            <a:avLst/>
          </a:prstGeom>
        </p:spPr>
        <p:txBody>
          <a:bodyPr wrap="none">
            <a:spAutoFit/>
          </a:bodyPr>
          <a:lstStyle/>
          <a:p>
            <a:r>
              <a:rPr lang="en-AU" sz="1050" i="1" dirty="0"/>
              <a:t>Johann Friedrich Wilhelm von Charpentier</a:t>
            </a:r>
          </a:p>
        </p:txBody>
      </p:sp>
      <p:sp>
        <p:nvSpPr>
          <p:cNvPr id="7" name="Rectangle 6">
            <a:extLst>
              <a:ext uri="{FF2B5EF4-FFF2-40B4-BE49-F238E27FC236}">
                <a16:creationId xmlns:a16="http://schemas.microsoft.com/office/drawing/2014/main" id="{3731E3C3-EE46-47FA-BB65-B27DF6A9816F}"/>
              </a:ext>
            </a:extLst>
          </p:cNvPr>
          <p:cNvSpPr/>
          <p:nvPr/>
        </p:nvSpPr>
        <p:spPr>
          <a:xfrm>
            <a:off x="10149008" y="5557135"/>
            <a:ext cx="1574470" cy="253916"/>
          </a:xfrm>
          <a:prstGeom prst="rect">
            <a:avLst/>
          </a:prstGeom>
        </p:spPr>
        <p:txBody>
          <a:bodyPr wrap="none">
            <a:spAutoFit/>
          </a:bodyPr>
          <a:lstStyle/>
          <a:p>
            <a:r>
              <a:rPr lang="en-AU" sz="1050" i="1" dirty="0"/>
              <a:t>Abraham </a:t>
            </a:r>
            <a:r>
              <a:rPr lang="en-AU" sz="1050" i="1" dirty="0" err="1"/>
              <a:t>Gottlob</a:t>
            </a:r>
            <a:r>
              <a:rPr lang="en-AU" sz="1050" i="1" dirty="0"/>
              <a:t> Werner</a:t>
            </a:r>
          </a:p>
        </p:txBody>
      </p:sp>
    </p:spTree>
    <p:extLst>
      <p:ext uri="{BB962C8B-B14F-4D97-AF65-F5344CB8AC3E}">
        <p14:creationId xmlns:p14="http://schemas.microsoft.com/office/powerpoint/2010/main" val="343408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5351</TotalTime>
  <Words>1517</Words>
  <Application>Microsoft Office PowerPoint</Application>
  <PresentationFormat>Widescreen</PresentationFormat>
  <Paragraphs>226</Paragraphs>
  <Slides>25</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Century Gothic</vt:lpstr>
      <vt:lpstr>Code2000</vt:lpstr>
      <vt:lpstr>Open Sans</vt:lpstr>
      <vt:lpstr>Segoe UI Historic</vt:lpstr>
      <vt:lpstr>Times New Roman</vt:lpstr>
      <vt:lpstr>1_Custom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Jessell</dc:creator>
  <cp:lastModifiedBy>Mark Jessell</cp:lastModifiedBy>
  <cp:revision>446</cp:revision>
  <dcterms:created xsi:type="dcterms:W3CDTF">2015-06-30T07:31:55Z</dcterms:created>
  <dcterms:modified xsi:type="dcterms:W3CDTF">2023-07-21T08:13:21Z</dcterms:modified>
</cp:coreProperties>
</file>